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324" r:id="rId2"/>
    <p:sldId id="347" r:id="rId3"/>
    <p:sldId id="348" r:id="rId4"/>
    <p:sldId id="388" r:id="rId5"/>
    <p:sldId id="397" r:id="rId6"/>
    <p:sldId id="400" r:id="rId7"/>
    <p:sldId id="401" r:id="rId8"/>
    <p:sldId id="411" r:id="rId9"/>
    <p:sldId id="412" r:id="rId10"/>
    <p:sldId id="402" r:id="rId11"/>
    <p:sldId id="403" r:id="rId12"/>
    <p:sldId id="404" r:id="rId13"/>
    <p:sldId id="405" r:id="rId14"/>
    <p:sldId id="406" r:id="rId15"/>
    <p:sldId id="407" r:id="rId16"/>
    <p:sldId id="408" r:id="rId17"/>
    <p:sldId id="409" r:id="rId18"/>
    <p:sldId id="410" r:id="rId19"/>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aria Currea" initials="AM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FF9900"/>
    <a:srgbClr val="FFDF79"/>
    <a:srgbClr val="FEB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3237" autoAdjust="0"/>
  </p:normalViewPr>
  <p:slideViewPr>
    <p:cSldViewPr>
      <p:cViewPr varScale="1">
        <p:scale>
          <a:sx n="70" d="100"/>
          <a:sy n="70" d="100"/>
        </p:scale>
        <p:origin x="1264" y="60"/>
      </p:cViewPr>
      <p:guideLst>
        <p:guide orient="horz" pos="2160"/>
        <p:guide pos="2880"/>
      </p:guideLst>
    </p:cSldViewPr>
  </p:slideViewPr>
  <p:notesTextViewPr>
    <p:cViewPr>
      <p:scale>
        <a:sx n="3" d="2"/>
        <a:sy n="3" d="2"/>
      </p:scale>
      <p:origin x="0" y="0"/>
    </p:cViewPr>
  </p:notesTextViewPr>
  <p:sorterViewPr>
    <p:cViewPr>
      <p:scale>
        <a:sx n="100" d="100"/>
        <a:sy n="100" d="100"/>
      </p:scale>
      <p:origin x="0" y="-4176"/>
    </p:cViewPr>
  </p:sorterViewPr>
  <p:notesViewPr>
    <p:cSldViewPr>
      <p:cViewPr varScale="1">
        <p:scale>
          <a:sx n="65" d="100"/>
          <a:sy n="65" d="100"/>
        </p:scale>
        <p:origin x="2223"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4AC0AB2-C5BE-47EA-8029-0099ECE779A9}" type="datetimeFigureOut">
              <a:rPr lang="en-US" smtClean="0"/>
              <a:pPr/>
              <a:t>10/21/2020</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8965FF7-FB76-4CFD-ACCB-33772EB4723A}" type="slidenum">
              <a:rPr lang="en-US" smtClean="0"/>
              <a:pPr/>
              <a:t>‹#›</a:t>
            </a:fld>
            <a:endParaRPr lang="en-US" dirty="0"/>
          </a:p>
        </p:txBody>
      </p:sp>
    </p:spTree>
    <p:extLst>
      <p:ext uri="{BB962C8B-B14F-4D97-AF65-F5344CB8AC3E}">
        <p14:creationId xmlns:p14="http://schemas.microsoft.com/office/powerpoint/2010/main" val="300139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2151744"/>
            <a:ext cx="7543800" cy="2173367"/>
          </a:xfrm>
        </p:spPr>
        <p:txBody>
          <a:bodyPr anchor="b">
            <a:normAutofit/>
          </a:bodyPr>
          <a:lstStyle>
            <a:lvl1pPr algn="r">
              <a:lnSpc>
                <a:spcPct val="85000"/>
              </a:lnSpc>
              <a:defRPr sz="48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71800" y="4455621"/>
            <a:ext cx="5397038" cy="1143000"/>
          </a:xfrm>
        </p:spPr>
        <p:txBody>
          <a:bodyPr lIns="91440" rIns="91440">
            <a:normAutofit/>
          </a:bodyPr>
          <a:lstStyle>
            <a:lvl1pPr marL="0" indent="0" algn="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4" descr="sgp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86600" y="304800"/>
            <a:ext cx="1828800" cy="1111250"/>
          </a:xfrm>
          <a:prstGeom prst="rect">
            <a:avLst/>
          </a:prstGeom>
          <a:noFill/>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001" y="4800600"/>
            <a:ext cx="752466" cy="1468523"/>
          </a:xfrm>
          <a:prstGeom prst="rect">
            <a:avLst/>
          </a:prstGeom>
        </p:spPr>
      </p:pic>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0999" y="4800600"/>
            <a:ext cx="1153005" cy="1347735"/>
          </a:xfrm>
          <a:prstGeom prst="rect">
            <a:avLst/>
          </a:prstGeom>
        </p:spPr>
      </p:pic>
    </p:spTree>
    <p:extLst>
      <p:ext uri="{BB962C8B-B14F-4D97-AF65-F5344CB8AC3E}">
        <p14:creationId xmlns:p14="http://schemas.microsoft.com/office/powerpoint/2010/main" val="18594702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150777-ABFE-4418-99BE-989C79091F12}" type="slidenum">
              <a:rPr lang="en-US" smtClean="0"/>
              <a:pPr/>
              <a:t>‹#›</a:t>
            </a:fld>
            <a:endParaRPr lang="en-US" dirty="0"/>
          </a:p>
        </p:txBody>
      </p:sp>
    </p:spTree>
    <p:extLst>
      <p:ext uri="{BB962C8B-B14F-4D97-AF65-F5344CB8AC3E}">
        <p14:creationId xmlns:p14="http://schemas.microsoft.com/office/powerpoint/2010/main" val="194138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B3284-EDC6-42B7-8582-362D8154BBB6}" type="slidenum">
              <a:rPr lang="en-US" smtClean="0"/>
              <a:pPr/>
              <a:t>‹#›</a:t>
            </a:fld>
            <a:endParaRPr lang="en-US" dirty="0"/>
          </a:p>
        </p:txBody>
      </p:sp>
    </p:spTree>
    <p:extLst>
      <p:ext uri="{BB962C8B-B14F-4D97-AF65-F5344CB8AC3E}">
        <p14:creationId xmlns:p14="http://schemas.microsoft.com/office/powerpoint/2010/main" val="371722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94FC7-80FA-4B95-80B8-88689348EABD}" type="slidenum">
              <a:rPr lang="en-US" smtClean="0"/>
              <a:pPr/>
              <a:t>‹#›</a:t>
            </a:fld>
            <a:endParaRPr lang="en-US" dirty="0"/>
          </a:p>
        </p:txBody>
      </p:sp>
    </p:spTree>
    <p:extLst>
      <p:ext uri="{BB962C8B-B14F-4D97-AF65-F5344CB8AC3E}">
        <p14:creationId xmlns:p14="http://schemas.microsoft.com/office/powerpoint/2010/main" val="359860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1" y="76201"/>
            <a:ext cx="7543800" cy="1219200"/>
          </a:xfrm>
        </p:spPr>
        <p:txBody>
          <a:bodyPr>
            <a:normAutofit/>
          </a:bodyPr>
          <a:lstStyle>
            <a:lvl1pPr algn="l">
              <a:defRPr sz="3600"/>
            </a:lvl1pPr>
          </a:lstStyle>
          <a:p>
            <a:r>
              <a:rPr lang="en-US" dirty="0" smtClean="0"/>
              <a:t>Click to edit Master title style</a:t>
            </a:r>
            <a:endParaRPr lang="en-US" dirty="0"/>
          </a:p>
        </p:txBody>
      </p:sp>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EB64BD9E-6CEE-4B70-BCA0-609A17086EFC}" type="slidenum">
              <a:rPr lang="en-US" smtClean="0"/>
              <a:pPr/>
              <a:t>‹#›</a:t>
            </a:fld>
            <a:endParaRPr lang="en-US" dirty="0"/>
          </a:p>
        </p:txBody>
      </p:sp>
    </p:spTree>
    <p:extLst>
      <p:ext uri="{BB962C8B-B14F-4D97-AF65-F5344CB8AC3E}">
        <p14:creationId xmlns:p14="http://schemas.microsoft.com/office/powerpoint/2010/main" val="275108450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FB9BD8-98B5-48BF-9904-10150D763466}" type="slidenum">
              <a:rPr lang="en-US" smtClean="0"/>
              <a:pPr/>
              <a:t>‹#›</a:t>
            </a:fld>
            <a:endParaRPr lang="en-US" dirty="0"/>
          </a:p>
        </p:txBody>
      </p:sp>
    </p:spTree>
    <p:extLst>
      <p:ext uri="{BB962C8B-B14F-4D97-AF65-F5344CB8AC3E}">
        <p14:creationId xmlns:p14="http://schemas.microsoft.com/office/powerpoint/2010/main" val="35791315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9F7212-A187-4EF5-83A1-9A2385175249}"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650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12C76-031D-44CC-9925-4C2902A6C4A6}" type="slidenum">
              <a:rPr lang="en-US" smtClean="0"/>
              <a:pPr/>
              <a:t>‹#›</a:t>
            </a:fld>
            <a:endParaRPr lang="en-US" dirty="0"/>
          </a:p>
        </p:txBody>
      </p:sp>
    </p:spTree>
    <p:extLst>
      <p:ext uri="{BB962C8B-B14F-4D97-AF65-F5344CB8AC3E}">
        <p14:creationId xmlns:p14="http://schemas.microsoft.com/office/powerpoint/2010/main" val="53055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3D5DD-1435-4FB7-93E4-19A8E4512999}" type="slidenum">
              <a:rPr lang="en-US" smtClean="0"/>
              <a:pPr/>
              <a:t>‹#›</a:t>
            </a:fld>
            <a:endParaRPr lang="en-US" dirty="0"/>
          </a:p>
        </p:txBody>
      </p:sp>
    </p:spTree>
    <p:extLst>
      <p:ext uri="{BB962C8B-B14F-4D97-AF65-F5344CB8AC3E}">
        <p14:creationId xmlns:p14="http://schemas.microsoft.com/office/powerpoint/2010/main" val="177949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1751F0-99D4-417B-9CDC-F591BD7E51EF}" type="slidenum">
              <a:rPr lang="en-US" smtClean="0"/>
              <a:pPr/>
              <a:t>‹#›</a:t>
            </a:fld>
            <a:endParaRPr lang="en-US" dirty="0"/>
          </a:p>
        </p:txBody>
      </p:sp>
    </p:spTree>
    <p:extLst>
      <p:ext uri="{BB962C8B-B14F-4D97-AF65-F5344CB8AC3E}">
        <p14:creationId xmlns:p14="http://schemas.microsoft.com/office/powerpoint/2010/main" val="342973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46F4D85-6EFC-49B9-9E54-56E5E2F93E85}" type="slidenum">
              <a:rPr lang="en-US" smtClean="0"/>
              <a:pPr/>
              <a:t>‹#›</a:t>
            </a:fld>
            <a:endParaRPr lang="en-US" dirty="0"/>
          </a:p>
        </p:txBody>
      </p:sp>
    </p:spTree>
    <p:extLst>
      <p:ext uri="{BB962C8B-B14F-4D97-AF65-F5344CB8AC3E}">
        <p14:creationId xmlns:p14="http://schemas.microsoft.com/office/powerpoint/2010/main" val="280872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DB3143-0BAD-48BB-8AF6-44F697394C30}" type="slidenum">
              <a:rPr lang="en-US" smtClean="0"/>
              <a:pPr/>
              <a:t>‹#›</a:t>
            </a:fld>
            <a:endParaRPr lang="en-US" dirty="0"/>
          </a:p>
        </p:txBody>
      </p:sp>
    </p:spTree>
    <p:extLst>
      <p:ext uri="{BB962C8B-B14F-4D97-AF65-F5344CB8AC3E}">
        <p14:creationId xmlns:p14="http://schemas.microsoft.com/office/powerpoint/2010/main" val="306949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B64BD9E-6CEE-4B70-BCA0-609A17086EFC}"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832424"/>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1353566" y="347998"/>
            <a:ext cx="629887" cy="122929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088" y="345441"/>
            <a:ext cx="1028538" cy="1202247"/>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1808" y="500395"/>
            <a:ext cx="5495558" cy="875758"/>
          </a:xfrm>
          <a:prstGeom prst="rect">
            <a:avLst/>
          </a:prstGeom>
        </p:spPr>
      </p:pic>
      <p:pic>
        <p:nvPicPr>
          <p:cNvPr id="16" name="Picture 2"/>
          <p:cNvPicPr>
            <a:picLocks noChangeAspect="1" noChangeArrowheads="1"/>
          </p:cNvPicPr>
          <p:nvPr/>
        </p:nvPicPr>
        <p:blipFill>
          <a:blip r:embed="rId6" cstate="print"/>
          <a:srcRect l="32542"/>
          <a:stretch>
            <a:fillRect/>
          </a:stretch>
        </p:blipFill>
        <p:spPr bwMode="auto">
          <a:xfrm>
            <a:off x="3209829" y="2041684"/>
            <a:ext cx="2869266" cy="2094156"/>
          </a:xfrm>
          <a:prstGeom prst="rect">
            <a:avLst/>
          </a:prstGeom>
          <a:noFill/>
          <a:ln w="9525">
            <a:noFill/>
            <a:miter lim="800000"/>
            <a:headEnd/>
            <a:tailEnd/>
          </a:ln>
        </p:spPr>
      </p:pic>
      <p:sp>
        <p:nvSpPr>
          <p:cNvPr id="2" name="Text Placeholder 1"/>
          <p:cNvSpPr>
            <a:spLocks noGrp="1"/>
          </p:cNvSpPr>
          <p:nvPr>
            <p:ph type="body" idx="1"/>
          </p:nvPr>
        </p:nvSpPr>
        <p:spPr/>
        <p:txBody>
          <a:bodyPr/>
          <a:lstStyle/>
          <a:p>
            <a:r>
              <a:rPr lang="uk-UA" dirty="0" smtClean="0"/>
              <a:t>Програма малих грантів ГЕФ</a:t>
            </a:r>
          </a:p>
          <a:p>
            <a:r>
              <a:rPr lang="uk-UA" dirty="0" smtClean="0">
                <a:solidFill>
                  <a:srgbClr val="0070C0"/>
                </a:solidFill>
              </a:rPr>
              <a:t>Дій локально </a:t>
            </a:r>
            <a:r>
              <a:rPr lang="uk-UA" dirty="0" smtClean="0"/>
              <a:t>– зберігай </a:t>
            </a:r>
            <a:r>
              <a:rPr lang="uk-UA" dirty="0" err="1" smtClean="0"/>
              <a:t>глобально</a:t>
            </a:r>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3111" y="2041684"/>
            <a:ext cx="3010890" cy="209415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20" y="2041684"/>
            <a:ext cx="3167622" cy="2074553"/>
          </a:xfrm>
          <a:prstGeom prst="rect">
            <a:avLst/>
          </a:prstGeom>
        </p:spPr>
      </p:pic>
      <p:sp>
        <p:nvSpPr>
          <p:cNvPr id="6" name="Прямоугольник 5"/>
          <p:cNvSpPr/>
          <p:nvPr/>
        </p:nvSpPr>
        <p:spPr>
          <a:xfrm>
            <a:off x="6858000" y="5486400"/>
            <a:ext cx="457200" cy="1390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10"/>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5000"/>
                    </a14:imgEffect>
                  </a14:imgLayer>
                </a14:imgProps>
              </a:ext>
              <a:ext uri="{28A0092B-C50C-407E-A947-70E740481C1C}">
                <a14:useLocalDpi xmlns:a14="http://schemas.microsoft.com/office/drawing/2010/main"/>
              </a:ext>
            </a:extLst>
          </a:blip>
          <a:srcRect/>
          <a:stretch/>
        </p:blipFill>
        <p:spPr>
          <a:xfrm>
            <a:off x="7010401" y="5725766"/>
            <a:ext cx="2133600" cy="1150925"/>
          </a:xfrm>
          <a:prstGeom prst="rect">
            <a:avLst/>
          </a:prstGeom>
        </p:spPr>
      </p:pic>
    </p:spTree>
    <p:extLst>
      <p:ext uri="{BB962C8B-B14F-4D97-AF65-F5344CB8AC3E}">
        <p14:creationId xmlns:p14="http://schemas.microsoft.com/office/powerpoint/2010/main" val="117258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2951" y="216048"/>
            <a:ext cx="4190571" cy="830997"/>
          </a:xfrm>
          <a:prstGeom prst="rect">
            <a:avLst/>
          </a:prstGeom>
        </p:spPr>
        <p:txBody>
          <a:bodyPr wrap="none">
            <a:spAutoFit/>
          </a:bodyPr>
          <a:lstStyle/>
          <a:p>
            <a:r>
              <a:rPr lang="ru-RU" sz="2400" dirty="0" smtClean="0">
                <a:latin typeface="Arial Black" panose="020B0A04020102020204" pitchFamily="34" charset="0"/>
              </a:rPr>
              <a:t>ГЕФ </a:t>
            </a:r>
            <a:r>
              <a:rPr lang="ru-RU" sz="2400" dirty="0">
                <a:latin typeface="Arial Black" panose="020B0A04020102020204" pitchFamily="34" charset="0"/>
              </a:rPr>
              <a:t>ПМГ </a:t>
            </a:r>
            <a:r>
              <a:rPr lang="ru-RU" sz="2400" dirty="0" err="1">
                <a:latin typeface="Arial Black" panose="020B0A04020102020204" pitchFamily="34" charset="0"/>
              </a:rPr>
              <a:t>Україна</a:t>
            </a:r>
            <a:r>
              <a:rPr lang="ru-RU" sz="2400" dirty="0">
                <a:latin typeface="Arial Black" panose="020B0A04020102020204" pitchFamily="34" charset="0"/>
              </a:rPr>
              <a:t> – </a:t>
            </a:r>
            <a:endParaRPr lang="en-US" sz="2400" dirty="0" smtClean="0">
              <a:latin typeface="Arial Black" panose="020B0A04020102020204" pitchFamily="34" charset="0"/>
            </a:endParaRPr>
          </a:p>
          <a:p>
            <a:r>
              <a:rPr lang="ru-RU" sz="2400" dirty="0" err="1" smtClean="0">
                <a:latin typeface="Arial Black" panose="020B0A04020102020204" pitchFamily="34" charset="0"/>
              </a:rPr>
              <a:t>результати</a:t>
            </a:r>
            <a:r>
              <a:rPr lang="ru-RU" sz="2400" dirty="0" smtClean="0">
                <a:latin typeface="Arial Black" panose="020B0A04020102020204" pitchFamily="34" charset="0"/>
              </a:rPr>
              <a:t> </a:t>
            </a:r>
            <a:r>
              <a:rPr lang="ru-RU" sz="2400" dirty="0">
                <a:latin typeface="Arial Black" panose="020B0A04020102020204" pitchFamily="34" charset="0"/>
              </a:rPr>
              <a:t>2016 - 2018</a:t>
            </a:r>
            <a:endParaRPr lang="ru-RU" sz="2400" dirty="0"/>
          </a:p>
        </p:txBody>
      </p:sp>
      <p:sp>
        <p:nvSpPr>
          <p:cNvPr id="2" name="Прямоугольник 1"/>
          <p:cNvSpPr/>
          <p:nvPr/>
        </p:nvSpPr>
        <p:spPr>
          <a:xfrm>
            <a:off x="457200" y="1828800"/>
            <a:ext cx="2646878" cy="461665"/>
          </a:xfrm>
          <a:prstGeom prst="rect">
            <a:avLst/>
          </a:prstGeom>
        </p:spPr>
        <p:txBody>
          <a:bodyPr wrap="none">
            <a:spAutoFit/>
          </a:bodyPr>
          <a:lstStyle/>
          <a:p>
            <a:r>
              <a:rPr lang="ru-RU" sz="2400" dirty="0">
                <a:latin typeface="Arial Black" panose="020B0A04020102020204" pitchFamily="34" charset="0"/>
              </a:rPr>
              <a:t>2 296 579 USD</a:t>
            </a:r>
          </a:p>
        </p:txBody>
      </p:sp>
      <p:sp>
        <p:nvSpPr>
          <p:cNvPr id="3" name="Прямоугольник 2"/>
          <p:cNvSpPr/>
          <p:nvPr/>
        </p:nvSpPr>
        <p:spPr>
          <a:xfrm>
            <a:off x="443810" y="2198132"/>
            <a:ext cx="2031775" cy="307777"/>
          </a:xfrm>
          <a:prstGeom prst="rect">
            <a:avLst/>
          </a:prstGeom>
        </p:spPr>
        <p:txBody>
          <a:bodyPr wrap="none">
            <a:spAutoFit/>
          </a:bodyPr>
          <a:lstStyle/>
          <a:p>
            <a:r>
              <a:rPr lang="ru-RU" sz="1400" dirty="0" err="1"/>
              <a:t>Загальна</a:t>
            </a:r>
            <a:r>
              <a:rPr lang="ru-RU" sz="1400" dirty="0"/>
              <a:t> сума </a:t>
            </a:r>
            <a:r>
              <a:rPr lang="ru-RU" sz="1400" dirty="0" err="1"/>
              <a:t>грантів</a:t>
            </a:r>
            <a:endParaRPr lang="ru-RU" sz="1400" dirty="0"/>
          </a:p>
        </p:txBody>
      </p:sp>
      <p:sp>
        <p:nvSpPr>
          <p:cNvPr id="7" name="Прямоугольник 6"/>
          <p:cNvSpPr/>
          <p:nvPr/>
        </p:nvSpPr>
        <p:spPr>
          <a:xfrm>
            <a:off x="457200" y="3034767"/>
            <a:ext cx="2646878" cy="461665"/>
          </a:xfrm>
          <a:prstGeom prst="rect">
            <a:avLst/>
          </a:prstGeom>
        </p:spPr>
        <p:txBody>
          <a:bodyPr wrap="none">
            <a:spAutoFit/>
          </a:bodyPr>
          <a:lstStyle/>
          <a:p>
            <a:r>
              <a:rPr lang="en-US" sz="2400" dirty="0">
                <a:latin typeface="Arial Black" panose="020B0A04020102020204" pitchFamily="34" charset="0"/>
              </a:rPr>
              <a:t>1 678 774 USD</a:t>
            </a:r>
            <a:endParaRPr lang="ru-RU" sz="2400" dirty="0">
              <a:latin typeface="Arial Black" panose="020B0A04020102020204" pitchFamily="34" charset="0"/>
            </a:endParaRPr>
          </a:p>
        </p:txBody>
      </p:sp>
      <p:sp>
        <p:nvSpPr>
          <p:cNvPr id="10" name="Прямоугольник 9"/>
          <p:cNvSpPr/>
          <p:nvPr/>
        </p:nvSpPr>
        <p:spPr>
          <a:xfrm>
            <a:off x="443810" y="3404099"/>
            <a:ext cx="2927083" cy="307777"/>
          </a:xfrm>
          <a:prstGeom prst="rect">
            <a:avLst/>
          </a:prstGeom>
        </p:spPr>
        <p:txBody>
          <a:bodyPr wrap="none">
            <a:spAutoFit/>
          </a:bodyPr>
          <a:lstStyle/>
          <a:p>
            <a:r>
              <a:rPr lang="ru-RU" sz="1400" dirty="0" err="1"/>
              <a:t>Загальна</a:t>
            </a:r>
            <a:r>
              <a:rPr lang="ru-RU" sz="1400" dirty="0"/>
              <a:t> сума </a:t>
            </a:r>
            <a:r>
              <a:rPr lang="ru-RU" sz="1400" dirty="0" err="1"/>
              <a:t>співфінансування</a:t>
            </a:r>
            <a:endParaRPr lang="ru-RU" sz="1400" dirty="0"/>
          </a:p>
        </p:txBody>
      </p:sp>
      <p:sp>
        <p:nvSpPr>
          <p:cNvPr id="12" name="Прямоугольник 11"/>
          <p:cNvSpPr/>
          <p:nvPr/>
        </p:nvSpPr>
        <p:spPr>
          <a:xfrm>
            <a:off x="457200" y="4250990"/>
            <a:ext cx="2339102" cy="461665"/>
          </a:xfrm>
          <a:prstGeom prst="rect">
            <a:avLst/>
          </a:prstGeom>
        </p:spPr>
        <p:txBody>
          <a:bodyPr wrap="none">
            <a:spAutoFit/>
          </a:bodyPr>
          <a:lstStyle/>
          <a:p>
            <a:r>
              <a:rPr lang="en-US" sz="2400" dirty="0">
                <a:latin typeface="Arial Black" panose="020B0A04020102020204" pitchFamily="34" charset="0"/>
              </a:rPr>
              <a:t>887 189 USD</a:t>
            </a:r>
            <a:endParaRPr lang="ru-RU" sz="2400" dirty="0">
              <a:latin typeface="Arial Black" panose="020B0A04020102020204" pitchFamily="34" charset="0"/>
            </a:endParaRPr>
          </a:p>
        </p:txBody>
      </p:sp>
      <p:sp>
        <p:nvSpPr>
          <p:cNvPr id="13" name="Прямоугольник 12"/>
          <p:cNvSpPr/>
          <p:nvPr/>
        </p:nvSpPr>
        <p:spPr>
          <a:xfrm>
            <a:off x="443810" y="4634261"/>
            <a:ext cx="3364639" cy="307777"/>
          </a:xfrm>
          <a:prstGeom prst="rect">
            <a:avLst/>
          </a:prstGeom>
        </p:spPr>
        <p:txBody>
          <a:bodyPr wrap="none">
            <a:spAutoFit/>
          </a:bodyPr>
          <a:lstStyle/>
          <a:p>
            <a:r>
              <a:rPr lang="ru-RU" sz="1400" dirty="0" err="1"/>
              <a:t>Співфінансування</a:t>
            </a:r>
            <a:r>
              <a:rPr lang="ru-RU" sz="1400" dirty="0"/>
              <a:t> у </a:t>
            </a:r>
            <a:r>
              <a:rPr lang="ru-RU" sz="1400" dirty="0" err="1"/>
              <a:t>фінансовій</a:t>
            </a:r>
            <a:r>
              <a:rPr lang="ru-RU" sz="1400" dirty="0"/>
              <a:t> </a:t>
            </a:r>
            <a:r>
              <a:rPr lang="ru-RU" sz="1400" dirty="0" err="1"/>
              <a:t>формі</a:t>
            </a:r>
            <a:endParaRPr lang="ru-RU" sz="1400" dirty="0"/>
          </a:p>
        </p:txBody>
      </p:sp>
      <p:sp>
        <p:nvSpPr>
          <p:cNvPr id="14" name="Прямоугольник 13"/>
          <p:cNvSpPr/>
          <p:nvPr/>
        </p:nvSpPr>
        <p:spPr>
          <a:xfrm>
            <a:off x="457200" y="5495091"/>
            <a:ext cx="2339102" cy="461665"/>
          </a:xfrm>
          <a:prstGeom prst="rect">
            <a:avLst/>
          </a:prstGeom>
        </p:spPr>
        <p:txBody>
          <a:bodyPr wrap="none">
            <a:spAutoFit/>
          </a:bodyPr>
          <a:lstStyle/>
          <a:p>
            <a:r>
              <a:rPr lang="en-US" sz="2400" dirty="0">
                <a:latin typeface="Arial Black" panose="020B0A04020102020204" pitchFamily="34" charset="0"/>
              </a:rPr>
              <a:t>791 585 USD</a:t>
            </a:r>
            <a:endParaRPr lang="ru-RU" sz="2400" dirty="0">
              <a:latin typeface="Arial Black" panose="020B0A04020102020204" pitchFamily="34" charset="0"/>
            </a:endParaRPr>
          </a:p>
        </p:txBody>
      </p:sp>
      <p:sp>
        <p:nvSpPr>
          <p:cNvPr id="15" name="Прямоугольник 14"/>
          <p:cNvSpPr/>
          <p:nvPr/>
        </p:nvSpPr>
        <p:spPr>
          <a:xfrm>
            <a:off x="443810" y="5864423"/>
            <a:ext cx="3525004" cy="307777"/>
          </a:xfrm>
          <a:prstGeom prst="rect">
            <a:avLst/>
          </a:prstGeom>
        </p:spPr>
        <p:txBody>
          <a:bodyPr wrap="none">
            <a:spAutoFit/>
          </a:bodyPr>
          <a:lstStyle/>
          <a:p>
            <a:r>
              <a:rPr lang="ru-RU" sz="1400" dirty="0" err="1"/>
              <a:t>Співфінансування</a:t>
            </a:r>
            <a:r>
              <a:rPr lang="ru-RU" sz="1400" dirty="0"/>
              <a:t> у </a:t>
            </a:r>
            <a:r>
              <a:rPr lang="ru-RU" sz="1400" dirty="0" err="1"/>
              <a:t>матеріальній</a:t>
            </a:r>
            <a:r>
              <a:rPr lang="ru-RU" sz="1400" dirty="0"/>
              <a:t> </a:t>
            </a:r>
            <a:r>
              <a:rPr lang="ru-RU" sz="1400" dirty="0" err="1"/>
              <a:t>формі</a:t>
            </a:r>
            <a:endParaRPr lang="ru-RU" sz="1400" dirty="0"/>
          </a:p>
        </p:txBody>
      </p:sp>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59167"/>
          <a:stretch/>
        </p:blipFill>
        <p:spPr>
          <a:xfrm>
            <a:off x="4572000" y="2179419"/>
            <a:ext cx="3733800" cy="3861202"/>
          </a:xfrm>
          <a:prstGeom prst="rect">
            <a:avLst/>
          </a:prstGeom>
        </p:spPr>
      </p:pic>
      <p:sp>
        <p:nvSpPr>
          <p:cNvPr id="6" name="Прямоугольник 5"/>
          <p:cNvSpPr/>
          <p:nvPr/>
        </p:nvSpPr>
        <p:spPr>
          <a:xfrm>
            <a:off x="5791200" y="3267893"/>
            <a:ext cx="1415772" cy="1477328"/>
          </a:xfrm>
          <a:prstGeom prst="rect">
            <a:avLst/>
          </a:prstGeom>
        </p:spPr>
        <p:txBody>
          <a:bodyPr wrap="none">
            <a:spAutoFit/>
          </a:bodyPr>
          <a:lstStyle/>
          <a:p>
            <a:pPr algn="ctr"/>
            <a:r>
              <a:rPr lang="ru-RU" sz="7200" dirty="0" smtClean="0">
                <a:latin typeface="Arial Black" panose="020B0A04020102020204" pitchFamily="34" charset="0"/>
              </a:rPr>
              <a:t>52</a:t>
            </a:r>
            <a:endParaRPr lang="en-US" dirty="0" smtClean="0"/>
          </a:p>
          <a:p>
            <a:pPr algn="ctr"/>
            <a:r>
              <a:rPr lang="ru-RU" dirty="0" err="1" smtClean="0"/>
              <a:t>проекти</a:t>
            </a:r>
            <a:endParaRPr lang="ru-RU" dirty="0"/>
          </a:p>
        </p:txBody>
      </p:sp>
      <p:sp>
        <p:nvSpPr>
          <p:cNvPr id="16" name="Прямоугольник 15"/>
          <p:cNvSpPr/>
          <p:nvPr/>
        </p:nvSpPr>
        <p:spPr>
          <a:xfrm>
            <a:off x="4382183" y="1524000"/>
            <a:ext cx="2056717" cy="646331"/>
          </a:xfrm>
          <a:prstGeom prst="rect">
            <a:avLst/>
          </a:prstGeom>
        </p:spPr>
        <p:txBody>
          <a:bodyPr wrap="none">
            <a:spAutoFit/>
          </a:bodyPr>
          <a:lstStyle/>
          <a:p>
            <a:pPr algn="r"/>
            <a:r>
              <a:rPr lang="ru-RU" b="1" dirty="0" smtClean="0">
                <a:latin typeface="Arial Black" panose="020B0A04020102020204" pitchFamily="34" charset="0"/>
              </a:rPr>
              <a:t>2</a:t>
            </a:r>
            <a:r>
              <a:rPr lang="en-US" b="1" dirty="0" smtClean="0">
                <a:latin typeface="Arial Black" panose="020B0A04020102020204" pitchFamily="34" charset="0"/>
              </a:rPr>
              <a:t>5</a:t>
            </a:r>
            <a:r>
              <a:rPr lang="ru-RU" b="1" dirty="0" smtClean="0">
                <a:latin typeface="Arial Black" panose="020B0A04020102020204" pitchFamily="34" charset="0"/>
              </a:rPr>
              <a:t> </a:t>
            </a:r>
            <a:r>
              <a:rPr lang="ru-RU" dirty="0" err="1" smtClean="0"/>
              <a:t>проектів</a:t>
            </a:r>
            <a:endParaRPr lang="en-US" dirty="0" smtClean="0"/>
          </a:p>
          <a:p>
            <a:pPr algn="r"/>
            <a:r>
              <a:rPr lang="ru-RU" dirty="0" err="1" smtClean="0"/>
              <a:t>впроваджуються</a:t>
            </a:r>
            <a:endParaRPr lang="ru-RU" dirty="0"/>
          </a:p>
        </p:txBody>
      </p:sp>
      <p:sp>
        <p:nvSpPr>
          <p:cNvPr id="17" name="Прямоугольник 16"/>
          <p:cNvSpPr/>
          <p:nvPr/>
        </p:nvSpPr>
        <p:spPr>
          <a:xfrm>
            <a:off x="6708062" y="5833695"/>
            <a:ext cx="2200924" cy="646331"/>
          </a:xfrm>
          <a:prstGeom prst="rect">
            <a:avLst/>
          </a:prstGeom>
        </p:spPr>
        <p:txBody>
          <a:bodyPr wrap="none">
            <a:spAutoFit/>
          </a:bodyPr>
          <a:lstStyle/>
          <a:p>
            <a:r>
              <a:rPr lang="ru-RU" b="1" dirty="0">
                <a:latin typeface="Arial Black" panose="020B0A04020102020204" pitchFamily="34" charset="0"/>
              </a:rPr>
              <a:t>27 </a:t>
            </a:r>
            <a:r>
              <a:rPr lang="ru-RU" dirty="0" err="1"/>
              <a:t>проектів</a:t>
            </a:r>
            <a:r>
              <a:rPr lang="ru-RU" dirty="0"/>
              <a:t> </a:t>
            </a:r>
            <a:endParaRPr lang="en-US" dirty="0" smtClean="0"/>
          </a:p>
          <a:p>
            <a:r>
              <a:rPr lang="ru-RU" dirty="0" err="1" smtClean="0"/>
              <a:t>успішно</a:t>
            </a:r>
            <a:r>
              <a:rPr lang="ru-RU" dirty="0" smtClean="0"/>
              <a:t> </a:t>
            </a:r>
            <a:r>
              <a:rPr lang="ru-RU" dirty="0" err="1"/>
              <a:t>завершені</a:t>
            </a:r>
            <a:endParaRPr lang="ru-RU" dirty="0"/>
          </a:p>
        </p:txBody>
      </p:sp>
    </p:spTree>
    <p:extLst>
      <p:ext uri="{BB962C8B-B14F-4D97-AF65-F5344CB8AC3E}">
        <p14:creationId xmlns:p14="http://schemas.microsoft.com/office/powerpoint/2010/main" val="3433063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2951" y="216048"/>
            <a:ext cx="4190571" cy="830997"/>
          </a:xfrm>
          <a:prstGeom prst="rect">
            <a:avLst/>
          </a:prstGeom>
        </p:spPr>
        <p:txBody>
          <a:bodyPr wrap="none">
            <a:spAutoFit/>
          </a:bodyPr>
          <a:lstStyle/>
          <a:p>
            <a:r>
              <a:rPr lang="ru-RU" sz="2400" dirty="0" smtClean="0">
                <a:latin typeface="Arial Black" panose="020B0A04020102020204" pitchFamily="34" charset="0"/>
              </a:rPr>
              <a:t>ГЕФ </a:t>
            </a:r>
            <a:r>
              <a:rPr lang="ru-RU" sz="2400" dirty="0">
                <a:latin typeface="Arial Black" panose="020B0A04020102020204" pitchFamily="34" charset="0"/>
              </a:rPr>
              <a:t>ПМГ </a:t>
            </a:r>
            <a:r>
              <a:rPr lang="ru-RU" sz="2400" dirty="0" err="1">
                <a:latin typeface="Arial Black" panose="020B0A04020102020204" pitchFamily="34" charset="0"/>
              </a:rPr>
              <a:t>Україна</a:t>
            </a:r>
            <a:r>
              <a:rPr lang="ru-RU" sz="2400" dirty="0">
                <a:latin typeface="Arial Black" panose="020B0A04020102020204" pitchFamily="34" charset="0"/>
              </a:rPr>
              <a:t> – </a:t>
            </a:r>
            <a:endParaRPr lang="en-US" sz="2400" dirty="0" smtClean="0">
              <a:latin typeface="Arial Black" panose="020B0A04020102020204" pitchFamily="34" charset="0"/>
            </a:endParaRPr>
          </a:p>
          <a:p>
            <a:r>
              <a:rPr lang="ru-RU" sz="2400" dirty="0" err="1" smtClean="0">
                <a:latin typeface="Arial Black" panose="020B0A04020102020204" pitchFamily="34" charset="0"/>
              </a:rPr>
              <a:t>результати</a:t>
            </a:r>
            <a:r>
              <a:rPr lang="ru-RU" sz="2400" dirty="0" smtClean="0">
                <a:latin typeface="Arial Black" panose="020B0A04020102020204" pitchFamily="34" charset="0"/>
              </a:rPr>
              <a:t> </a:t>
            </a:r>
            <a:r>
              <a:rPr lang="ru-RU" sz="2400" dirty="0">
                <a:latin typeface="Arial Black" panose="020B0A04020102020204" pitchFamily="34" charset="0"/>
              </a:rPr>
              <a:t>2016 - 2018</a:t>
            </a:r>
            <a:endParaRPr lang="ru-RU" sz="2400"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454" y="2362200"/>
            <a:ext cx="3353091" cy="3346994"/>
          </a:xfrm>
          <a:prstGeom prst="rect">
            <a:avLst/>
          </a:prstGeom>
        </p:spPr>
      </p:pic>
      <p:sp>
        <p:nvSpPr>
          <p:cNvPr id="18" name="Прямоугольник 17"/>
          <p:cNvSpPr/>
          <p:nvPr/>
        </p:nvSpPr>
        <p:spPr>
          <a:xfrm>
            <a:off x="454325" y="4495800"/>
            <a:ext cx="2008883" cy="861774"/>
          </a:xfrm>
          <a:prstGeom prst="rect">
            <a:avLst/>
          </a:prstGeom>
        </p:spPr>
        <p:txBody>
          <a:bodyPr wrap="none">
            <a:spAutoFit/>
          </a:bodyPr>
          <a:lstStyle/>
          <a:p>
            <a:r>
              <a:rPr lang="uk-UA" sz="3200" dirty="0" smtClean="0">
                <a:latin typeface="Arial Black" panose="020B0A04020102020204" pitchFamily="34" charset="0"/>
              </a:rPr>
              <a:t>52%</a:t>
            </a:r>
            <a:endParaRPr lang="ru-RU" sz="3200" dirty="0" smtClean="0">
              <a:latin typeface="Arial Black" panose="020B0A04020102020204" pitchFamily="34" charset="0"/>
            </a:endParaRPr>
          </a:p>
          <a:p>
            <a:r>
              <a:rPr lang="ru-RU" dirty="0" err="1" smtClean="0">
                <a:latin typeface="Arial Black" panose="020B0A04020102020204" pitchFamily="34" charset="0"/>
              </a:rPr>
              <a:t>Зміна</a:t>
            </a:r>
            <a:r>
              <a:rPr lang="ru-RU" dirty="0" smtClean="0">
                <a:latin typeface="Arial Black" panose="020B0A04020102020204" pitchFamily="34" charset="0"/>
              </a:rPr>
              <a:t> </a:t>
            </a:r>
            <a:r>
              <a:rPr lang="ru-RU" dirty="0" err="1">
                <a:latin typeface="Arial Black" panose="020B0A04020102020204" pitchFamily="34" charset="0"/>
              </a:rPr>
              <a:t>клімату</a:t>
            </a:r>
            <a:endParaRPr lang="ru-RU" dirty="0">
              <a:latin typeface="Arial Black" panose="020B0A04020102020204" pitchFamily="34" charset="0"/>
            </a:endParaRPr>
          </a:p>
        </p:txBody>
      </p:sp>
      <p:cxnSp>
        <p:nvCxnSpPr>
          <p:cNvPr id="20" name="Прямая соединительная линия 19"/>
          <p:cNvCxnSpPr/>
          <p:nvPr/>
        </p:nvCxnSpPr>
        <p:spPr>
          <a:xfrm flipH="1">
            <a:off x="530525" y="5357574"/>
            <a:ext cx="2974675"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454325" y="1857914"/>
            <a:ext cx="2468946" cy="861774"/>
          </a:xfrm>
          <a:prstGeom prst="rect">
            <a:avLst/>
          </a:prstGeom>
        </p:spPr>
        <p:txBody>
          <a:bodyPr wrap="none">
            <a:spAutoFit/>
          </a:bodyPr>
          <a:lstStyle/>
          <a:p>
            <a:r>
              <a:rPr lang="uk-UA" sz="3200" dirty="0" smtClean="0">
                <a:latin typeface="Arial Black" panose="020B0A04020102020204" pitchFamily="34" charset="0"/>
              </a:rPr>
              <a:t>15%</a:t>
            </a:r>
            <a:endParaRPr lang="ru-RU" sz="3200" dirty="0" smtClean="0">
              <a:latin typeface="Arial Black" panose="020B0A04020102020204" pitchFamily="34" charset="0"/>
            </a:endParaRPr>
          </a:p>
          <a:p>
            <a:r>
              <a:rPr lang="ru-RU" dirty="0" err="1">
                <a:latin typeface="Arial Black" panose="020B0A04020102020204" pitchFamily="34" charset="0"/>
              </a:rPr>
              <a:t>Деградація</a:t>
            </a:r>
            <a:r>
              <a:rPr lang="ru-RU" dirty="0">
                <a:latin typeface="Arial Black" panose="020B0A04020102020204" pitchFamily="34" charset="0"/>
              </a:rPr>
              <a:t> </a:t>
            </a:r>
            <a:r>
              <a:rPr lang="ru-RU" dirty="0" err="1">
                <a:latin typeface="Arial Black" panose="020B0A04020102020204" pitchFamily="34" charset="0"/>
              </a:rPr>
              <a:t>землі</a:t>
            </a:r>
            <a:endParaRPr lang="ru-RU" dirty="0">
              <a:latin typeface="Arial Black" panose="020B0A04020102020204" pitchFamily="34" charset="0"/>
            </a:endParaRPr>
          </a:p>
        </p:txBody>
      </p:sp>
      <p:cxnSp>
        <p:nvCxnSpPr>
          <p:cNvPr id="22" name="Прямая соединительная линия 21"/>
          <p:cNvCxnSpPr/>
          <p:nvPr/>
        </p:nvCxnSpPr>
        <p:spPr>
          <a:xfrm flipH="1">
            <a:off x="530525" y="2719688"/>
            <a:ext cx="297467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6304685" y="4495800"/>
            <a:ext cx="2634054" cy="1692771"/>
          </a:xfrm>
          <a:prstGeom prst="rect">
            <a:avLst/>
          </a:prstGeom>
        </p:spPr>
        <p:txBody>
          <a:bodyPr wrap="none">
            <a:spAutoFit/>
          </a:bodyPr>
          <a:lstStyle/>
          <a:p>
            <a:pPr algn="r"/>
            <a:r>
              <a:rPr lang="uk-UA" sz="3200" dirty="0" smtClean="0">
                <a:latin typeface="Arial Black" panose="020B0A04020102020204" pitchFamily="34" charset="0"/>
              </a:rPr>
              <a:t>25%</a:t>
            </a:r>
            <a:endParaRPr lang="ru-RU" sz="3200" dirty="0" smtClean="0">
              <a:latin typeface="Arial Black" panose="020B0A04020102020204" pitchFamily="34" charset="0"/>
            </a:endParaRPr>
          </a:p>
          <a:p>
            <a:pPr algn="r"/>
            <a:r>
              <a:rPr lang="ru-RU" dirty="0" err="1">
                <a:latin typeface="Arial Black" panose="020B0A04020102020204" pitchFamily="34" charset="0"/>
              </a:rPr>
              <a:t>Розбудова</a:t>
            </a:r>
            <a:r>
              <a:rPr lang="ru-RU" dirty="0">
                <a:latin typeface="Arial Black" panose="020B0A04020102020204" pitchFamily="34" charset="0"/>
              </a:rPr>
              <a:t> </a:t>
            </a:r>
            <a:endParaRPr lang="ru-RU" dirty="0" smtClean="0">
              <a:latin typeface="Arial Black" panose="020B0A04020102020204" pitchFamily="34" charset="0"/>
            </a:endParaRPr>
          </a:p>
          <a:p>
            <a:pPr algn="r"/>
            <a:r>
              <a:rPr lang="ru-RU" dirty="0" err="1" smtClean="0">
                <a:latin typeface="Arial Black" panose="020B0A04020102020204" pitchFamily="34" charset="0"/>
              </a:rPr>
              <a:t>спроможності</a:t>
            </a:r>
            <a:r>
              <a:rPr lang="ru-RU" dirty="0" smtClean="0">
                <a:latin typeface="Arial Black" panose="020B0A04020102020204" pitchFamily="34" charset="0"/>
              </a:rPr>
              <a:t>,</a:t>
            </a:r>
          </a:p>
          <a:p>
            <a:pPr algn="r"/>
            <a:r>
              <a:rPr lang="ru-RU" dirty="0" err="1" smtClean="0">
                <a:latin typeface="Arial Black" panose="020B0A04020102020204" pitchFamily="34" charset="0"/>
              </a:rPr>
              <a:t>співпраця</a:t>
            </a:r>
            <a:r>
              <a:rPr lang="ru-RU" dirty="0" smtClean="0">
                <a:latin typeface="Arial Black" panose="020B0A04020102020204" pitchFamily="34" charset="0"/>
              </a:rPr>
              <a:t> громада</a:t>
            </a:r>
          </a:p>
          <a:p>
            <a:pPr algn="r"/>
            <a:r>
              <a:rPr lang="ru-RU" dirty="0" err="1" smtClean="0">
                <a:latin typeface="Arial Black" panose="020B0A04020102020204" pitchFamily="34" charset="0"/>
              </a:rPr>
              <a:t>поліція</a:t>
            </a:r>
            <a:endParaRPr lang="ru-RU" dirty="0">
              <a:latin typeface="Arial Black" panose="020B0A04020102020204" pitchFamily="34" charset="0"/>
            </a:endParaRPr>
          </a:p>
        </p:txBody>
      </p:sp>
      <p:cxnSp>
        <p:nvCxnSpPr>
          <p:cNvPr id="25" name="Прямая соединительная линия 24"/>
          <p:cNvCxnSpPr/>
          <p:nvPr/>
        </p:nvCxnSpPr>
        <p:spPr>
          <a:xfrm flipH="1">
            <a:off x="6248545" y="6188442"/>
            <a:ext cx="2590655" cy="129"/>
          </a:xfrm>
          <a:prstGeom prst="line">
            <a:avLst/>
          </a:prstGeom>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5083430" y="1524000"/>
            <a:ext cx="3853940" cy="861774"/>
          </a:xfrm>
          <a:prstGeom prst="rect">
            <a:avLst/>
          </a:prstGeom>
        </p:spPr>
        <p:txBody>
          <a:bodyPr wrap="none">
            <a:spAutoFit/>
          </a:bodyPr>
          <a:lstStyle/>
          <a:p>
            <a:pPr algn="r"/>
            <a:r>
              <a:rPr lang="uk-UA" sz="3200" dirty="0" smtClean="0">
                <a:latin typeface="Arial Black" panose="020B0A04020102020204" pitchFamily="34" charset="0"/>
              </a:rPr>
              <a:t>8%</a:t>
            </a:r>
            <a:endParaRPr lang="ru-RU" sz="3200" dirty="0" smtClean="0">
              <a:latin typeface="Arial Black" panose="020B0A04020102020204" pitchFamily="34" charset="0"/>
            </a:endParaRPr>
          </a:p>
          <a:p>
            <a:pPr algn="r"/>
            <a:r>
              <a:rPr lang="ru-RU" dirty="0" err="1">
                <a:latin typeface="Arial Black" panose="020B0A04020102020204" pitchFamily="34" charset="0"/>
              </a:rPr>
              <a:t>Хімічні</a:t>
            </a:r>
            <a:r>
              <a:rPr lang="ru-RU" dirty="0">
                <a:latin typeface="Arial Black" panose="020B0A04020102020204" pitchFamily="34" charset="0"/>
              </a:rPr>
              <a:t> </a:t>
            </a:r>
            <a:r>
              <a:rPr lang="ru-RU" dirty="0" err="1">
                <a:latin typeface="Arial Black" panose="020B0A04020102020204" pitchFamily="34" charset="0"/>
              </a:rPr>
              <a:t>речовини</a:t>
            </a:r>
            <a:r>
              <a:rPr lang="ru-RU" dirty="0">
                <a:latin typeface="Arial Black" panose="020B0A04020102020204" pitchFamily="34" charset="0"/>
              </a:rPr>
              <a:t> та </a:t>
            </a:r>
            <a:r>
              <a:rPr lang="ru-RU" dirty="0" err="1">
                <a:latin typeface="Arial Black" panose="020B0A04020102020204" pitchFamily="34" charset="0"/>
              </a:rPr>
              <a:t>відходи</a:t>
            </a:r>
            <a:endParaRPr lang="ru-RU" dirty="0">
              <a:latin typeface="Arial Black" panose="020B0A04020102020204" pitchFamily="34" charset="0"/>
            </a:endParaRPr>
          </a:p>
        </p:txBody>
      </p:sp>
      <p:cxnSp>
        <p:nvCxnSpPr>
          <p:cNvPr id="27" name="Прямая соединительная линия 26"/>
          <p:cNvCxnSpPr/>
          <p:nvPr/>
        </p:nvCxnSpPr>
        <p:spPr>
          <a:xfrm flipH="1" flipV="1">
            <a:off x="4876801" y="2362200"/>
            <a:ext cx="3962399" cy="23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6248545" y="4167426"/>
            <a:ext cx="0" cy="202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124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3620" y="4508671"/>
            <a:ext cx="3120807" cy="2399120"/>
          </a:xfrm>
          <a:prstGeom prst="rect">
            <a:avLst/>
          </a:prstGeom>
          <a:noFill/>
          <a:ln w="9525">
            <a:noFill/>
            <a:miter lim="800000"/>
            <a:headEnd/>
            <a:tailEnd/>
          </a:ln>
        </p:spPr>
      </p:pic>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email">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7420" y="400714"/>
            <a:ext cx="3063659" cy="461665"/>
          </a:xfrm>
          <a:prstGeom prst="rect">
            <a:avLst/>
          </a:prstGeom>
        </p:spPr>
        <p:txBody>
          <a:bodyPr wrap="none">
            <a:spAutoFit/>
          </a:bodyPr>
          <a:lstStyle/>
          <a:p>
            <a:r>
              <a:rPr lang="ru-RU" sz="2400" dirty="0" err="1">
                <a:latin typeface="Arial Black" panose="020B0A04020102020204" pitchFamily="34" charset="0"/>
              </a:rPr>
              <a:t>Гранти</a:t>
            </a:r>
            <a:r>
              <a:rPr lang="ru-RU" sz="2400" dirty="0">
                <a:latin typeface="Arial Black" panose="020B0A04020102020204" pitchFamily="34" charset="0"/>
              </a:rPr>
              <a:t> ГЕФ ПМГ</a:t>
            </a:r>
            <a:endParaRPr lang="ru-RU" sz="2400" dirty="0"/>
          </a:p>
        </p:txBody>
      </p:sp>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4508671"/>
            <a:ext cx="3198827" cy="2399120"/>
          </a:xfrm>
          <a:prstGeom prst="rect">
            <a:avLst/>
          </a:prstGeom>
          <a:noFill/>
          <a:ln w="9525">
            <a:noFill/>
            <a:miter lim="800000"/>
            <a:headEnd/>
            <a:tailEnd/>
          </a:ln>
        </p:spPr>
      </p:pic>
      <p:pic>
        <p:nvPicPr>
          <p:cNvPr id="17" name="Picture 4" descr="Bycicl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4427" y="4508671"/>
            <a:ext cx="3049573" cy="2482902"/>
          </a:xfrm>
          <a:prstGeom prst="rect">
            <a:avLst/>
          </a:prstGeom>
          <a:noFill/>
          <a:ln w="9525">
            <a:noFill/>
            <a:miter lim="800000"/>
            <a:headEnd/>
            <a:tailEnd/>
          </a:ln>
        </p:spPr>
      </p:pic>
      <p:sp>
        <p:nvSpPr>
          <p:cNvPr id="19" name="Прямоугольник 18"/>
          <p:cNvSpPr/>
          <p:nvPr/>
        </p:nvSpPr>
        <p:spPr>
          <a:xfrm>
            <a:off x="457200" y="2167722"/>
            <a:ext cx="2546255" cy="1015663"/>
          </a:xfrm>
          <a:prstGeom prst="rect">
            <a:avLst/>
          </a:prstGeom>
        </p:spPr>
        <p:txBody>
          <a:bodyPr wrap="square">
            <a:spAutoFit/>
          </a:bodyPr>
          <a:lstStyle/>
          <a:p>
            <a:r>
              <a:rPr lang="ru-RU" sz="2800" b="1" dirty="0">
                <a:latin typeface="Arial Black" panose="020B0A04020102020204" pitchFamily="34" charset="0"/>
              </a:rPr>
              <a:t>до $5000</a:t>
            </a:r>
            <a:endParaRPr lang="ru-RU" sz="2800" dirty="0">
              <a:latin typeface="Arial Black" panose="020B0A04020102020204" pitchFamily="34" charset="0"/>
            </a:endParaRPr>
          </a:p>
          <a:p>
            <a:r>
              <a:rPr lang="ru-RU" sz="1600" b="1" dirty="0" err="1" smtClean="0"/>
              <a:t>гранти</a:t>
            </a:r>
            <a:r>
              <a:rPr lang="ru-RU" sz="1600" b="1" dirty="0" smtClean="0"/>
              <a:t> на </a:t>
            </a:r>
            <a:r>
              <a:rPr lang="ru-RU" sz="1600" b="1" dirty="0" err="1" smtClean="0"/>
              <a:t>планування</a:t>
            </a:r>
            <a:r>
              <a:rPr lang="ru-RU" sz="1600" b="1" dirty="0" smtClean="0"/>
              <a:t> </a:t>
            </a:r>
            <a:r>
              <a:rPr lang="ru-RU" sz="1600" b="1" dirty="0" err="1" smtClean="0"/>
              <a:t>діяльності</a:t>
            </a:r>
            <a:endParaRPr lang="ru-RU" sz="1600" b="1" dirty="0" smtClean="0"/>
          </a:p>
        </p:txBody>
      </p:sp>
      <p:cxnSp>
        <p:nvCxnSpPr>
          <p:cNvPr id="23" name="Прямая соединительная линия 22"/>
          <p:cNvCxnSpPr/>
          <p:nvPr/>
        </p:nvCxnSpPr>
        <p:spPr>
          <a:xfrm rot="5400000">
            <a:off x="905198" y="1762330"/>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3467100" y="2167195"/>
            <a:ext cx="2476500" cy="1015663"/>
          </a:xfrm>
          <a:prstGeom prst="rect">
            <a:avLst/>
          </a:prstGeom>
        </p:spPr>
        <p:txBody>
          <a:bodyPr wrap="square">
            <a:spAutoFit/>
          </a:bodyPr>
          <a:lstStyle/>
          <a:p>
            <a:r>
              <a:rPr lang="ru-RU" sz="2800" b="1" dirty="0">
                <a:latin typeface="Arial Black" panose="020B0A04020102020204" pitchFamily="34" charset="0"/>
              </a:rPr>
              <a:t>до $50000</a:t>
            </a:r>
            <a:endParaRPr lang="ru-RU" sz="2800" dirty="0">
              <a:latin typeface="Arial Black" panose="020B0A04020102020204" pitchFamily="34" charset="0"/>
            </a:endParaRPr>
          </a:p>
          <a:p>
            <a:r>
              <a:rPr lang="ru-RU" sz="1600" b="1" dirty="0" err="1" smtClean="0"/>
              <a:t>повномасштабний</a:t>
            </a:r>
            <a:r>
              <a:rPr lang="ru-RU" sz="1600" b="1" dirty="0" smtClean="0"/>
              <a:t> </a:t>
            </a:r>
            <a:r>
              <a:rPr lang="ru-RU" sz="1600" b="1" dirty="0"/>
              <a:t>грант </a:t>
            </a:r>
            <a:endParaRPr lang="ru-RU" sz="1600" b="1" dirty="0" smtClean="0"/>
          </a:p>
        </p:txBody>
      </p:sp>
      <p:cxnSp>
        <p:nvCxnSpPr>
          <p:cNvPr id="29" name="Прямая соединительная линия 28"/>
          <p:cNvCxnSpPr/>
          <p:nvPr/>
        </p:nvCxnSpPr>
        <p:spPr>
          <a:xfrm rot="5400000">
            <a:off x="3915098" y="17618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6477000" y="2200790"/>
            <a:ext cx="2514600" cy="1261884"/>
          </a:xfrm>
          <a:prstGeom prst="rect">
            <a:avLst/>
          </a:prstGeom>
        </p:spPr>
        <p:txBody>
          <a:bodyPr wrap="square">
            <a:spAutoFit/>
          </a:bodyPr>
          <a:lstStyle/>
          <a:p>
            <a:r>
              <a:rPr lang="ru-RU" sz="2800" b="1" dirty="0">
                <a:latin typeface="Arial Black" panose="020B0A04020102020204" pitchFamily="34" charset="0"/>
              </a:rPr>
              <a:t>50% </a:t>
            </a:r>
          </a:p>
          <a:p>
            <a:r>
              <a:rPr lang="ru-RU" sz="1600" b="1" dirty="0" err="1" smtClean="0"/>
              <a:t>співфінансування</a:t>
            </a:r>
            <a:r>
              <a:rPr lang="ru-RU" sz="1600" b="1" dirty="0" smtClean="0"/>
              <a:t> </a:t>
            </a:r>
          </a:p>
          <a:p>
            <a:r>
              <a:rPr lang="ru-RU" sz="1600" b="1" dirty="0" err="1" smtClean="0"/>
              <a:t>від</a:t>
            </a:r>
            <a:r>
              <a:rPr lang="ru-RU" sz="1600" b="1" dirty="0" smtClean="0"/>
              <a:t> </a:t>
            </a:r>
            <a:r>
              <a:rPr lang="ru-RU" sz="1600" b="1" dirty="0" err="1"/>
              <a:t>грантера</a:t>
            </a:r>
            <a:r>
              <a:rPr lang="ru-RU" sz="1600" b="1" dirty="0"/>
              <a:t>/</a:t>
            </a:r>
            <a:r>
              <a:rPr lang="ru-RU" sz="1600" b="1" dirty="0" err="1"/>
              <a:t>партнерів</a:t>
            </a:r>
            <a:r>
              <a:rPr lang="ru-RU" sz="1600" b="1" dirty="0"/>
              <a:t> проекту </a:t>
            </a:r>
            <a:endParaRPr lang="ru-RU" sz="1600" b="1" dirty="0" smtClean="0"/>
          </a:p>
        </p:txBody>
      </p:sp>
      <p:cxnSp>
        <p:nvCxnSpPr>
          <p:cNvPr id="31" name="Прямая соединительная линия 30"/>
          <p:cNvCxnSpPr/>
          <p:nvPr/>
        </p:nvCxnSpPr>
        <p:spPr>
          <a:xfrm rot="5400000">
            <a:off x="6924998" y="1795398"/>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8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7420" y="400714"/>
            <a:ext cx="7725576" cy="461665"/>
          </a:xfrm>
          <a:prstGeom prst="rect">
            <a:avLst/>
          </a:prstGeom>
        </p:spPr>
        <p:txBody>
          <a:bodyPr wrap="none">
            <a:spAutoFit/>
          </a:bodyPr>
          <a:lstStyle/>
          <a:p>
            <a:r>
              <a:rPr lang="ru-RU" sz="2400" b="1" dirty="0" err="1" smtClean="0"/>
              <a:t>Територія</a:t>
            </a:r>
            <a:r>
              <a:rPr lang="ru-RU" sz="2400" b="1" dirty="0" smtClean="0"/>
              <a:t> </a:t>
            </a:r>
            <a:r>
              <a:rPr lang="ru-RU" sz="2400" b="1" dirty="0" err="1" smtClean="0"/>
              <a:t>впровадження</a:t>
            </a:r>
            <a:r>
              <a:rPr lang="ru-RU" sz="2400" b="1" dirty="0" smtClean="0"/>
              <a:t> </a:t>
            </a:r>
            <a:r>
              <a:rPr lang="ru-RU" sz="2400" b="1" dirty="0" err="1" smtClean="0"/>
              <a:t>програми</a:t>
            </a:r>
            <a:r>
              <a:rPr lang="ru-RU" sz="2400" b="1" dirty="0" smtClean="0"/>
              <a:t> у </a:t>
            </a:r>
            <a:r>
              <a:rPr lang="ru-RU" sz="2400" b="1" dirty="0" err="1" smtClean="0"/>
              <a:t>циклі</a:t>
            </a:r>
            <a:r>
              <a:rPr lang="ru-RU" sz="2400" b="1" dirty="0" smtClean="0"/>
              <a:t> ГЕФ-6</a:t>
            </a:r>
            <a:endParaRPr lang="ru-RU" sz="2400" b="1" dirty="0"/>
          </a:p>
        </p:txBody>
      </p:sp>
      <p:pic>
        <p:nvPicPr>
          <p:cNvPr id="14" name="Picture 1" descr="C:\Users\svitlana.nigorodova\AppData\Local\Microsoft\Windows\Temporary Internet Files\Content.IE5\M8FTQU1N\2 zones.jpg"/>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56845"/>
            <a:ext cx="4419600" cy="3139155"/>
          </a:xfrm>
          <a:prstGeom prst="rect">
            <a:avLst/>
          </a:prstGeom>
          <a:noFill/>
          <a:ln>
            <a:noFill/>
          </a:ln>
        </p:spPr>
      </p:pic>
      <p:sp>
        <p:nvSpPr>
          <p:cNvPr id="2" name="Прямоугольник 1"/>
          <p:cNvSpPr/>
          <p:nvPr/>
        </p:nvSpPr>
        <p:spPr>
          <a:xfrm>
            <a:off x="483079" y="1911897"/>
            <a:ext cx="8534400" cy="523220"/>
          </a:xfrm>
          <a:prstGeom prst="rect">
            <a:avLst/>
          </a:prstGeom>
        </p:spPr>
        <p:txBody>
          <a:bodyPr wrap="square">
            <a:spAutoFit/>
          </a:bodyPr>
          <a:lstStyle/>
          <a:p>
            <a:r>
              <a:rPr lang="ru-RU" sz="1400" dirty="0"/>
              <a:t>В </a:t>
            </a:r>
            <a:r>
              <a:rPr lang="ru-RU" sz="1400" dirty="0" err="1"/>
              <a:t>циклі</a:t>
            </a:r>
            <a:r>
              <a:rPr lang="ru-RU" sz="1400" dirty="0"/>
              <a:t> ГЕФ 6 </a:t>
            </a:r>
            <a:r>
              <a:rPr lang="ru-RU" sz="1400" dirty="0" err="1"/>
              <a:t>Програма</a:t>
            </a:r>
            <a:r>
              <a:rPr lang="ru-RU" sz="1400" dirty="0"/>
              <a:t> </a:t>
            </a:r>
            <a:r>
              <a:rPr lang="ru-RU" sz="1400" dirty="0" err="1"/>
              <a:t>малих</a:t>
            </a:r>
            <a:r>
              <a:rPr lang="ru-RU" sz="1400" dirty="0"/>
              <a:t> </a:t>
            </a:r>
            <a:r>
              <a:rPr lang="ru-RU" sz="1400" dirty="0" err="1"/>
              <a:t>грантів</a:t>
            </a:r>
            <a:r>
              <a:rPr lang="ru-RU" sz="1400" dirty="0"/>
              <a:t> в </a:t>
            </a:r>
            <a:r>
              <a:rPr lang="ru-RU" sz="1400" dirty="0" err="1"/>
              <a:t>Україні</a:t>
            </a:r>
            <a:r>
              <a:rPr lang="ru-RU" sz="1400" dirty="0"/>
              <a:t> </a:t>
            </a:r>
            <a:r>
              <a:rPr lang="ru-RU" sz="1400" dirty="0" err="1"/>
              <a:t>працює</a:t>
            </a:r>
            <a:r>
              <a:rPr lang="ru-RU" sz="1400" dirty="0"/>
              <a:t> на </a:t>
            </a:r>
            <a:r>
              <a:rPr lang="ru-RU" sz="1400" dirty="0" err="1"/>
              <a:t>двох</a:t>
            </a:r>
            <a:r>
              <a:rPr lang="ru-RU" sz="1400" dirty="0"/>
              <a:t> </a:t>
            </a:r>
            <a:r>
              <a:rPr lang="ru-RU" sz="1400" dirty="0" err="1"/>
              <a:t>визначених</a:t>
            </a:r>
            <a:r>
              <a:rPr lang="ru-RU" sz="1400" dirty="0"/>
              <a:t> ландшафтах в рамках </a:t>
            </a:r>
            <a:r>
              <a:rPr lang="ru-RU" sz="1400" dirty="0" err="1"/>
              <a:t>існуючого</a:t>
            </a:r>
            <a:r>
              <a:rPr lang="ru-RU" sz="1400" dirty="0"/>
              <a:t> </a:t>
            </a:r>
            <a:r>
              <a:rPr lang="ru-RU" sz="1400" dirty="0" err="1"/>
              <a:t>географічного</a:t>
            </a:r>
            <a:r>
              <a:rPr lang="ru-RU" sz="1400" dirty="0"/>
              <a:t> фокусу </a:t>
            </a:r>
            <a:r>
              <a:rPr lang="ru-RU" sz="1400" dirty="0" err="1"/>
              <a:t>програми</a:t>
            </a:r>
            <a:r>
              <a:rPr lang="ru-RU" sz="1400" dirty="0"/>
              <a:t>.</a:t>
            </a:r>
          </a:p>
        </p:txBody>
      </p:sp>
      <p:sp>
        <p:nvSpPr>
          <p:cNvPr id="18" name="Прямоугольник 17"/>
          <p:cNvSpPr/>
          <p:nvPr/>
        </p:nvSpPr>
        <p:spPr>
          <a:xfrm>
            <a:off x="457200" y="3067167"/>
            <a:ext cx="3962400" cy="1077218"/>
          </a:xfrm>
          <a:prstGeom prst="rect">
            <a:avLst/>
          </a:prstGeom>
        </p:spPr>
        <p:txBody>
          <a:bodyPr wrap="square">
            <a:spAutoFit/>
          </a:bodyPr>
          <a:lstStyle/>
          <a:p>
            <a:r>
              <a:rPr lang="ru-RU" sz="1600" b="1" dirty="0"/>
              <a:t>Перший </a:t>
            </a:r>
            <a:r>
              <a:rPr lang="ru-RU" sz="1600" b="1" dirty="0" err="1"/>
              <a:t>пріоритетний</a:t>
            </a:r>
            <a:r>
              <a:rPr lang="ru-RU" sz="1600" b="1" dirty="0"/>
              <a:t> ландшафт – </a:t>
            </a:r>
            <a:r>
              <a:rPr lang="ru-RU" sz="1600" b="1" dirty="0" err="1"/>
              <a:t>це</a:t>
            </a:r>
            <a:r>
              <a:rPr lang="ru-RU" sz="1600" b="1" dirty="0"/>
              <a:t> </a:t>
            </a:r>
            <a:r>
              <a:rPr lang="ru-RU" sz="1600" b="1" dirty="0" err="1"/>
              <a:t>природна</a:t>
            </a:r>
            <a:r>
              <a:rPr lang="ru-RU" sz="1600" b="1" dirty="0"/>
              <a:t> зона </a:t>
            </a:r>
            <a:r>
              <a:rPr lang="ru-RU" sz="1600" b="1" dirty="0" err="1"/>
              <a:t>мішаних</a:t>
            </a:r>
            <a:r>
              <a:rPr lang="ru-RU" sz="1600" b="1" dirty="0"/>
              <a:t> </a:t>
            </a:r>
            <a:r>
              <a:rPr lang="ru-RU" sz="1600" b="1" dirty="0" err="1"/>
              <a:t>лісів</a:t>
            </a:r>
            <a:r>
              <a:rPr lang="ru-RU" sz="1600" b="1" dirty="0"/>
              <a:t>  </a:t>
            </a:r>
            <a:r>
              <a:rPr lang="ru-RU" sz="1600" b="1" dirty="0" err="1"/>
              <a:t>Житомирського</a:t>
            </a:r>
            <a:r>
              <a:rPr lang="ru-RU" sz="1600" b="1" dirty="0"/>
              <a:t> та </a:t>
            </a:r>
            <a:r>
              <a:rPr lang="ru-RU" sz="1600" b="1" dirty="0" err="1"/>
              <a:t>Київського</a:t>
            </a:r>
            <a:r>
              <a:rPr lang="ru-RU" sz="1600" b="1" dirty="0"/>
              <a:t> </a:t>
            </a:r>
            <a:r>
              <a:rPr lang="ru-RU" sz="1600" b="1" dirty="0" err="1"/>
              <a:t>Полісся</a:t>
            </a:r>
            <a:r>
              <a:rPr lang="ru-RU" sz="1600" b="1" dirty="0"/>
              <a:t>. </a:t>
            </a:r>
          </a:p>
        </p:txBody>
      </p:sp>
      <p:cxnSp>
        <p:nvCxnSpPr>
          <p:cNvPr id="20" name="Прямая соединительная линия 19"/>
          <p:cNvCxnSpPr/>
          <p:nvPr/>
        </p:nvCxnSpPr>
        <p:spPr>
          <a:xfrm rot="5400000">
            <a:off x="905198" y="2661775"/>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447136" y="4623436"/>
            <a:ext cx="3962400" cy="1323439"/>
          </a:xfrm>
          <a:prstGeom prst="rect">
            <a:avLst/>
          </a:prstGeom>
        </p:spPr>
        <p:txBody>
          <a:bodyPr wrap="square">
            <a:spAutoFit/>
          </a:bodyPr>
          <a:lstStyle/>
          <a:p>
            <a:r>
              <a:rPr lang="ru-RU" sz="1600" b="1" dirty="0" err="1"/>
              <a:t>Другий</a:t>
            </a:r>
            <a:r>
              <a:rPr lang="ru-RU" sz="1600" b="1" dirty="0"/>
              <a:t> </a:t>
            </a:r>
            <a:r>
              <a:rPr lang="ru-RU" sz="1600" b="1" dirty="0" err="1"/>
              <a:t>пріоритетний</a:t>
            </a:r>
            <a:r>
              <a:rPr lang="ru-RU" sz="1600" b="1" dirty="0"/>
              <a:t> ландшафт </a:t>
            </a:r>
            <a:r>
              <a:rPr lang="ru-RU" sz="1600" b="1" dirty="0" err="1"/>
              <a:t>охоплює</a:t>
            </a:r>
            <a:r>
              <a:rPr lang="ru-RU" sz="1600" b="1" dirty="0"/>
              <a:t> </a:t>
            </a:r>
            <a:r>
              <a:rPr lang="ru-RU" sz="1600" b="1" dirty="0" err="1"/>
              <a:t>території</a:t>
            </a:r>
            <a:r>
              <a:rPr lang="ru-RU" sz="1600" b="1" dirty="0"/>
              <a:t> </a:t>
            </a:r>
            <a:r>
              <a:rPr lang="ru-RU" sz="1600" b="1" dirty="0" err="1"/>
              <a:t>степової</a:t>
            </a:r>
            <a:r>
              <a:rPr lang="ru-RU" sz="1600" b="1" dirty="0"/>
              <a:t> </a:t>
            </a:r>
            <a:r>
              <a:rPr lang="ru-RU" sz="1600" b="1" dirty="0" err="1"/>
              <a:t>зони</a:t>
            </a:r>
            <a:r>
              <a:rPr lang="ru-RU" sz="1600" b="1" dirty="0"/>
              <a:t> з </a:t>
            </a:r>
            <a:r>
              <a:rPr lang="ru-RU" sz="1600" b="1" dirty="0" err="1"/>
              <a:t>виходами</a:t>
            </a:r>
            <a:r>
              <a:rPr lang="ru-RU" sz="1600" b="1" dirty="0"/>
              <a:t> </a:t>
            </a:r>
            <a:r>
              <a:rPr lang="ru-RU" sz="1600" b="1" dirty="0" err="1"/>
              <a:t>гранітів</a:t>
            </a:r>
            <a:r>
              <a:rPr lang="ru-RU" sz="1600" b="1" dirty="0"/>
              <a:t> та </a:t>
            </a:r>
            <a:r>
              <a:rPr lang="ru-RU" sz="1600" b="1" dirty="0" err="1"/>
              <a:t>піщаників</a:t>
            </a:r>
            <a:r>
              <a:rPr lang="ru-RU" sz="1600" b="1" dirty="0"/>
              <a:t>. </a:t>
            </a:r>
            <a:r>
              <a:rPr lang="ru-RU" sz="1600" b="1" dirty="0" err="1"/>
              <a:t>Це</a:t>
            </a:r>
            <a:r>
              <a:rPr lang="ru-RU" sz="1600" b="1" dirty="0"/>
              <a:t> </a:t>
            </a:r>
            <a:r>
              <a:rPr lang="ru-RU" sz="1600" b="1" dirty="0" err="1"/>
              <a:t>єдина</a:t>
            </a:r>
            <a:r>
              <a:rPr lang="ru-RU" sz="1600" b="1" dirty="0"/>
              <a:t> </a:t>
            </a:r>
            <a:r>
              <a:rPr lang="ru-RU" sz="1600" b="1" dirty="0" err="1"/>
              <a:t>незаймана</a:t>
            </a:r>
            <a:r>
              <a:rPr lang="ru-RU" sz="1600" b="1" dirty="0"/>
              <a:t> і </a:t>
            </a:r>
            <a:r>
              <a:rPr lang="ru-RU" sz="1600" b="1" dirty="0" err="1"/>
              <a:t>унікальна</a:t>
            </a:r>
            <a:r>
              <a:rPr lang="ru-RU" sz="1600" b="1" dirty="0"/>
              <a:t> </a:t>
            </a:r>
            <a:r>
              <a:rPr lang="ru-RU" sz="1600" b="1" dirty="0" err="1"/>
              <a:t>степова</a:t>
            </a:r>
            <a:r>
              <a:rPr lang="ru-RU" sz="1600" b="1" dirty="0"/>
              <a:t> зона в </a:t>
            </a:r>
            <a:r>
              <a:rPr lang="ru-RU" sz="1600" b="1" dirty="0" err="1"/>
              <a:t>Європі</a:t>
            </a:r>
            <a:r>
              <a:rPr lang="ru-RU" sz="1600" b="1" dirty="0"/>
              <a:t>.</a:t>
            </a:r>
          </a:p>
        </p:txBody>
      </p:sp>
      <p:cxnSp>
        <p:nvCxnSpPr>
          <p:cNvPr id="22" name="Прямая соединительная линия 21"/>
          <p:cNvCxnSpPr/>
          <p:nvPr/>
        </p:nvCxnSpPr>
        <p:spPr>
          <a:xfrm rot="5400000">
            <a:off x="895134" y="4218044"/>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75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7420" y="400714"/>
            <a:ext cx="6287299" cy="830997"/>
          </a:xfrm>
          <a:prstGeom prst="rect">
            <a:avLst/>
          </a:prstGeom>
        </p:spPr>
        <p:txBody>
          <a:bodyPr wrap="none">
            <a:spAutoFit/>
          </a:bodyPr>
          <a:lstStyle/>
          <a:p>
            <a:r>
              <a:rPr lang="ru-RU" sz="2400" dirty="0" err="1">
                <a:latin typeface="Arial Black" panose="020B0A04020102020204" pitchFamily="34" charset="0"/>
              </a:rPr>
              <a:t>Територія</a:t>
            </a:r>
            <a:r>
              <a:rPr lang="ru-RU" sz="2400" dirty="0">
                <a:latin typeface="Arial Black" panose="020B0A04020102020204" pitchFamily="34" charset="0"/>
              </a:rPr>
              <a:t> </a:t>
            </a:r>
            <a:r>
              <a:rPr lang="ru-RU" sz="2400" dirty="0" err="1">
                <a:latin typeface="Arial Black" panose="020B0A04020102020204" pitchFamily="34" charset="0"/>
              </a:rPr>
              <a:t>впровадження</a:t>
            </a:r>
            <a:r>
              <a:rPr lang="ru-RU" sz="2400" dirty="0">
                <a:latin typeface="Arial Black" panose="020B0A04020102020204" pitchFamily="34" charset="0"/>
              </a:rPr>
              <a:t> </a:t>
            </a:r>
            <a:r>
              <a:rPr lang="ru-RU" sz="2400" dirty="0" err="1" smtClean="0">
                <a:latin typeface="Arial Black" panose="020B0A04020102020204" pitchFamily="34" charset="0"/>
              </a:rPr>
              <a:t>програми</a:t>
            </a:r>
            <a:endParaRPr lang="ru-RU" sz="2400" dirty="0" smtClean="0">
              <a:latin typeface="Arial Black" panose="020B0A04020102020204" pitchFamily="34" charset="0"/>
            </a:endParaRPr>
          </a:p>
          <a:p>
            <a:pPr algn="ctr"/>
            <a:r>
              <a:rPr lang="ru-RU" sz="2400" dirty="0" smtClean="0">
                <a:latin typeface="Arial Black" panose="020B0A04020102020204" pitchFamily="34" charset="0"/>
              </a:rPr>
              <a:t> </a:t>
            </a:r>
            <a:r>
              <a:rPr lang="ru-RU" sz="2400" dirty="0">
                <a:latin typeface="Arial Black" panose="020B0A04020102020204" pitchFamily="34" charset="0"/>
              </a:rPr>
              <a:t>у </a:t>
            </a:r>
            <a:r>
              <a:rPr lang="ru-RU" sz="2400" dirty="0" err="1">
                <a:latin typeface="Arial Black" panose="020B0A04020102020204" pitchFamily="34" charset="0"/>
              </a:rPr>
              <a:t>циклі</a:t>
            </a:r>
            <a:r>
              <a:rPr lang="ru-RU" sz="2400" dirty="0">
                <a:latin typeface="Arial Black" panose="020B0A04020102020204" pitchFamily="34" charset="0"/>
              </a:rPr>
              <a:t> ГЕФ-6</a:t>
            </a:r>
          </a:p>
        </p:txBody>
      </p:sp>
      <p:sp>
        <p:nvSpPr>
          <p:cNvPr id="3" name="Прямоугольник 2"/>
          <p:cNvSpPr/>
          <p:nvPr/>
        </p:nvSpPr>
        <p:spPr>
          <a:xfrm>
            <a:off x="467421" y="1985929"/>
            <a:ext cx="5545730" cy="2031325"/>
          </a:xfrm>
          <a:prstGeom prst="rect">
            <a:avLst/>
          </a:prstGeom>
        </p:spPr>
        <p:txBody>
          <a:bodyPr wrap="square">
            <a:spAutoFit/>
          </a:bodyPr>
          <a:lstStyle/>
          <a:p>
            <a:r>
              <a:rPr lang="ru-RU" sz="1200" b="1" dirty="0" smtClean="0">
                <a:latin typeface="Arial Black" panose="020B0A04020102020204" pitchFamily="34" charset="0"/>
              </a:rPr>
              <a:t>Ландшафт </a:t>
            </a:r>
            <a:r>
              <a:rPr lang="ru-RU" sz="1200" b="1" dirty="0" err="1">
                <a:latin typeface="Arial Black" panose="020B0A04020102020204" pitchFamily="34" charset="0"/>
              </a:rPr>
              <a:t>Київського</a:t>
            </a:r>
            <a:r>
              <a:rPr lang="ru-RU" sz="1200" b="1" dirty="0">
                <a:latin typeface="Arial Black" panose="020B0A04020102020204" pitchFamily="34" charset="0"/>
              </a:rPr>
              <a:t> і </a:t>
            </a:r>
            <a:r>
              <a:rPr lang="ru-RU" sz="1200" b="1" dirty="0" err="1">
                <a:latin typeface="Arial Black" panose="020B0A04020102020204" pitchFamily="34" charset="0"/>
              </a:rPr>
              <a:t>Житомирського</a:t>
            </a:r>
            <a:r>
              <a:rPr lang="ru-RU" sz="1200" b="1" dirty="0">
                <a:latin typeface="Arial Black" panose="020B0A04020102020204" pitchFamily="34" charset="0"/>
              </a:rPr>
              <a:t> </a:t>
            </a:r>
            <a:r>
              <a:rPr lang="ru-RU" sz="1200" b="1" dirty="0" err="1">
                <a:latin typeface="Arial Black" panose="020B0A04020102020204" pitchFamily="34" charset="0"/>
              </a:rPr>
              <a:t>Полісся</a:t>
            </a:r>
            <a:r>
              <a:rPr lang="ru-RU" sz="1200" b="1" dirty="0">
                <a:latin typeface="Arial Black" panose="020B0A04020102020204" pitchFamily="34" charset="0"/>
              </a:rPr>
              <a:t> </a:t>
            </a:r>
            <a:r>
              <a:rPr lang="ru-RU" sz="1200" b="1" dirty="0" err="1">
                <a:latin typeface="Arial Black" panose="020B0A04020102020204" pitchFamily="34" charset="0"/>
              </a:rPr>
              <a:t>включає</a:t>
            </a:r>
            <a:r>
              <a:rPr lang="ru-RU" sz="1200" b="1" dirty="0">
                <a:latin typeface="Arial Black" panose="020B0A04020102020204" pitchFamily="34" charset="0"/>
              </a:rPr>
              <a:t> в себе </a:t>
            </a:r>
            <a:r>
              <a:rPr lang="ru-RU" sz="1200" b="1" dirty="0" err="1">
                <a:latin typeface="Arial Black" panose="020B0A04020102020204" pitchFamily="34" charset="0"/>
              </a:rPr>
              <a:t>такі</a:t>
            </a:r>
            <a:r>
              <a:rPr lang="ru-RU" sz="1200" b="1" dirty="0">
                <a:latin typeface="Arial Black" panose="020B0A04020102020204" pitchFamily="34" charset="0"/>
              </a:rPr>
              <a:t> </a:t>
            </a:r>
            <a:r>
              <a:rPr lang="ru-RU" sz="1200" b="1" dirty="0" err="1">
                <a:latin typeface="Arial Black" panose="020B0A04020102020204" pitchFamily="34" charset="0"/>
              </a:rPr>
              <a:t>адміністративні</a:t>
            </a:r>
            <a:r>
              <a:rPr lang="ru-RU" sz="1200" b="1" dirty="0">
                <a:latin typeface="Arial Black" panose="020B0A04020102020204" pitchFamily="34" charset="0"/>
              </a:rPr>
              <a:t> </a:t>
            </a:r>
            <a:r>
              <a:rPr lang="ru-RU" sz="1200" b="1" dirty="0" err="1">
                <a:latin typeface="Arial Black" panose="020B0A04020102020204" pitchFamily="34" charset="0"/>
              </a:rPr>
              <a:t>райони</a:t>
            </a:r>
            <a:r>
              <a:rPr lang="ru-RU" sz="1200" b="1" dirty="0">
                <a:latin typeface="Arial Black" panose="020B0A04020102020204" pitchFamily="34" charset="0"/>
              </a:rPr>
              <a:t>:</a:t>
            </a:r>
          </a:p>
          <a:p>
            <a:endParaRPr lang="ru-RU" sz="1200" dirty="0" smtClean="0"/>
          </a:p>
          <a:p>
            <a:r>
              <a:rPr lang="ru-RU" sz="1100" b="1" dirty="0" err="1" smtClean="0"/>
              <a:t>Житомирська</a:t>
            </a:r>
            <a:r>
              <a:rPr lang="ru-RU" sz="1100" b="1" dirty="0" smtClean="0"/>
              <a:t> </a:t>
            </a:r>
            <a:r>
              <a:rPr lang="ru-RU" sz="1100" b="1" dirty="0"/>
              <a:t>область</a:t>
            </a:r>
            <a:r>
              <a:rPr lang="ru-RU" sz="1100" dirty="0"/>
              <a:t>: </a:t>
            </a:r>
            <a:r>
              <a:rPr lang="ru-RU" sz="1100" dirty="0" err="1"/>
              <a:t>Хорошівський</a:t>
            </a:r>
            <a:r>
              <a:rPr lang="ru-RU" sz="1100" dirty="0"/>
              <a:t>, </a:t>
            </a:r>
            <a:r>
              <a:rPr lang="ru-RU" sz="1100" dirty="0" err="1"/>
              <a:t>Ємільчинський</a:t>
            </a:r>
            <a:r>
              <a:rPr lang="ru-RU" sz="1100" dirty="0"/>
              <a:t>, </a:t>
            </a:r>
            <a:r>
              <a:rPr lang="ru-RU" sz="1100" dirty="0" err="1"/>
              <a:t>Коростенський</a:t>
            </a:r>
            <a:r>
              <a:rPr lang="ru-RU" sz="1100" dirty="0"/>
              <a:t>, </a:t>
            </a:r>
            <a:r>
              <a:rPr lang="ru-RU" sz="1100" dirty="0" err="1"/>
              <a:t>Лугинський</a:t>
            </a:r>
            <a:r>
              <a:rPr lang="ru-RU" sz="1100" dirty="0"/>
              <a:t>, </a:t>
            </a:r>
            <a:r>
              <a:rPr lang="ru-RU" sz="1100" dirty="0" err="1"/>
              <a:t>Малинський</a:t>
            </a:r>
            <a:r>
              <a:rPr lang="ru-RU" sz="1100" dirty="0"/>
              <a:t>, </a:t>
            </a:r>
            <a:r>
              <a:rPr lang="ru-RU" sz="1100" dirty="0" err="1"/>
              <a:t>Народицький</a:t>
            </a:r>
            <a:r>
              <a:rPr lang="ru-RU" sz="1100" dirty="0"/>
              <a:t>, </a:t>
            </a:r>
            <a:r>
              <a:rPr lang="ru-RU" sz="1100" dirty="0" err="1"/>
              <a:t>Овруцький</a:t>
            </a:r>
            <a:r>
              <a:rPr lang="ru-RU" sz="1100" dirty="0"/>
              <a:t>, </a:t>
            </a:r>
            <a:r>
              <a:rPr lang="ru-RU" sz="1100" dirty="0" err="1"/>
              <a:t>Олевський</a:t>
            </a:r>
            <a:r>
              <a:rPr lang="ru-RU" sz="1100" dirty="0"/>
              <a:t>, </a:t>
            </a:r>
            <a:r>
              <a:rPr lang="ru-RU" sz="1100" dirty="0" err="1"/>
              <a:t>Червоноармійський</a:t>
            </a:r>
            <a:r>
              <a:rPr lang="ru-RU" sz="1100" dirty="0"/>
              <a:t>, </a:t>
            </a:r>
            <a:r>
              <a:rPr lang="ru-RU" sz="1100" dirty="0" err="1"/>
              <a:t>Черняхівський</a:t>
            </a:r>
            <a:r>
              <a:rPr lang="ru-RU" sz="1100" dirty="0"/>
              <a:t> та </a:t>
            </a:r>
            <a:r>
              <a:rPr lang="ru-RU" sz="1100" dirty="0" err="1"/>
              <a:t>Радомишльський</a:t>
            </a:r>
            <a:r>
              <a:rPr lang="ru-RU" sz="1100" dirty="0"/>
              <a:t> </a:t>
            </a:r>
            <a:r>
              <a:rPr lang="ru-RU" sz="1100" dirty="0" err="1"/>
              <a:t>райони</a:t>
            </a:r>
            <a:r>
              <a:rPr lang="ru-RU" sz="1100" dirty="0" smtClean="0"/>
              <a:t>;</a:t>
            </a:r>
            <a:endParaRPr lang="ru-RU" sz="1100" dirty="0"/>
          </a:p>
          <a:p>
            <a:r>
              <a:rPr lang="ru-RU" sz="1100" b="1" dirty="0" err="1" smtClean="0"/>
              <a:t>Рівненська</a:t>
            </a:r>
            <a:r>
              <a:rPr lang="ru-RU" sz="1100" b="1" dirty="0" smtClean="0"/>
              <a:t> </a:t>
            </a:r>
            <a:r>
              <a:rPr lang="ru-RU" sz="1100" b="1" dirty="0"/>
              <a:t>область: </a:t>
            </a:r>
            <a:r>
              <a:rPr lang="ru-RU" sz="1100" dirty="0" err="1"/>
              <a:t>Рокитнівський</a:t>
            </a:r>
            <a:r>
              <a:rPr lang="ru-RU" sz="1100" dirty="0"/>
              <a:t> район</a:t>
            </a:r>
            <a:r>
              <a:rPr lang="ru-RU" sz="1100" dirty="0" smtClean="0"/>
              <a:t>;</a:t>
            </a:r>
            <a:endParaRPr lang="ru-RU" sz="1100" dirty="0"/>
          </a:p>
          <a:p>
            <a:r>
              <a:rPr lang="ru-RU" sz="1100" b="1" dirty="0" err="1" smtClean="0"/>
              <a:t>Київська</a:t>
            </a:r>
            <a:r>
              <a:rPr lang="ru-RU" sz="1100" b="1" dirty="0" smtClean="0"/>
              <a:t> </a:t>
            </a:r>
            <a:r>
              <a:rPr lang="ru-RU" sz="1100" b="1" dirty="0"/>
              <a:t>область: </a:t>
            </a:r>
            <a:r>
              <a:rPr lang="ru-RU" sz="1100" dirty="0" err="1"/>
              <a:t>Бородянський</a:t>
            </a:r>
            <a:r>
              <a:rPr lang="ru-RU" sz="1100" dirty="0"/>
              <a:t>, </a:t>
            </a:r>
            <a:r>
              <a:rPr lang="ru-RU" sz="1100" dirty="0" err="1"/>
              <a:t>Вишгородський</a:t>
            </a:r>
            <a:r>
              <a:rPr lang="ru-RU" sz="1100" dirty="0"/>
              <a:t>, </a:t>
            </a:r>
            <a:r>
              <a:rPr lang="ru-RU" sz="1100" dirty="0" err="1"/>
              <a:t>Іванківський</a:t>
            </a:r>
            <a:r>
              <a:rPr lang="ru-RU" sz="1100" dirty="0"/>
              <a:t>, </a:t>
            </a:r>
            <a:r>
              <a:rPr lang="ru-RU" sz="1100" dirty="0" err="1"/>
              <a:t>Києво-Святошинський</a:t>
            </a:r>
            <a:r>
              <a:rPr lang="ru-RU" sz="1100" dirty="0"/>
              <a:t>, </a:t>
            </a:r>
            <a:r>
              <a:rPr lang="ru-RU" sz="1100" dirty="0" err="1"/>
              <a:t>Макарівський</a:t>
            </a:r>
            <a:r>
              <a:rPr lang="ru-RU" sz="1100" dirty="0"/>
              <a:t> та </a:t>
            </a:r>
            <a:r>
              <a:rPr lang="ru-RU" sz="1100" dirty="0" err="1"/>
              <a:t>Поліський</a:t>
            </a:r>
            <a:r>
              <a:rPr lang="ru-RU" sz="1100" dirty="0"/>
              <a:t> </a:t>
            </a:r>
            <a:r>
              <a:rPr lang="ru-RU" sz="1100" dirty="0" err="1"/>
              <a:t>райони</a:t>
            </a:r>
            <a:r>
              <a:rPr lang="ru-RU" sz="1100" dirty="0" smtClean="0"/>
              <a:t>.</a:t>
            </a:r>
            <a:endParaRPr lang="ru-RU" sz="1100" dirty="0"/>
          </a:p>
          <a:p>
            <a:endParaRPr lang="ru-RU" sz="1200" dirty="0"/>
          </a:p>
          <a:p>
            <a:endParaRPr lang="ru-RU" sz="1200" dirty="0"/>
          </a:p>
        </p:txBody>
      </p:sp>
      <p:sp>
        <p:nvSpPr>
          <p:cNvPr id="4" name="Прямоугольник 3"/>
          <p:cNvSpPr/>
          <p:nvPr/>
        </p:nvSpPr>
        <p:spPr>
          <a:xfrm>
            <a:off x="467420" y="1366549"/>
            <a:ext cx="8524180" cy="369332"/>
          </a:xfrm>
          <a:prstGeom prst="rect">
            <a:avLst/>
          </a:prstGeom>
        </p:spPr>
        <p:txBody>
          <a:bodyPr wrap="square">
            <a:spAutoFit/>
          </a:bodyPr>
          <a:lstStyle/>
          <a:p>
            <a:r>
              <a:rPr lang="ru-RU" b="1" dirty="0">
                <a:latin typeface="Arial Black" panose="020B0A04020102020204" pitchFamily="34" charset="0"/>
              </a:rPr>
              <a:t>На </a:t>
            </a:r>
            <a:r>
              <a:rPr lang="ru-RU" b="1" dirty="0" err="1">
                <a:latin typeface="Arial Black" panose="020B0A04020102020204" pitchFamily="34" charset="0"/>
              </a:rPr>
              <a:t>карті</a:t>
            </a:r>
            <a:r>
              <a:rPr lang="ru-RU" b="1" dirty="0">
                <a:latin typeface="Arial Black" panose="020B0A04020102020204" pitchFamily="34" charset="0"/>
              </a:rPr>
              <a:t> показано два </a:t>
            </a:r>
            <a:r>
              <a:rPr lang="ru-RU" b="1" dirty="0" err="1">
                <a:latin typeface="Arial Black" panose="020B0A04020102020204" pitchFamily="34" charset="0"/>
              </a:rPr>
              <a:t>пріоритетні</a:t>
            </a:r>
            <a:r>
              <a:rPr lang="ru-RU" b="1" dirty="0">
                <a:latin typeface="Arial Black" panose="020B0A04020102020204" pitchFamily="34" charset="0"/>
              </a:rPr>
              <a:t> </a:t>
            </a:r>
            <a:r>
              <a:rPr lang="ru-RU" b="1" dirty="0" err="1">
                <a:latin typeface="Arial Black" panose="020B0A04020102020204" pitchFamily="34" charset="0"/>
              </a:rPr>
              <a:t>ландшафти</a:t>
            </a:r>
            <a:r>
              <a:rPr lang="ru-RU" b="1" dirty="0">
                <a:latin typeface="Arial Black" panose="020B0A04020102020204" pitchFamily="34" charset="0"/>
              </a:rPr>
              <a:t> ПМГ в </a:t>
            </a:r>
            <a:r>
              <a:rPr lang="ru-RU" b="1" dirty="0" err="1">
                <a:latin typeface="Arial Black" panose="020B0A04020102020204" pitchFamily="34" charset="0"/>
              </a:rPr>
              <a:t>Україні</a:t>
            </a:r>
            <a:r>
              <a:rPr lang="ru-RU" b="1" dirty="0">
                <a:latin typeface="Arial Black" panose="020B0A04020102020204" pitchFamily="34" charset="0"/>
              </a:rPr>
              <a:t>:</a:t>
            </a:r>
          </a:p>
        </p:txBody>
      </p:sp>
      <p:sp>
        <p:nvSpPr>
          <p:cNvPr id="5" name="Прямоугольник 4"/>
          <p:cNvSpPr/>
          <p:nvPr/>
        </p:nvSpPr>
        <p:spPr>
          <a:xfrm>
            <a:off x="467421" y="4022907"/>
            <a:ext cx="5552379" cy="2846933"/>
          </a:xfrm>
          <a:prstGeom prst="rect">
            <a:avLst/>
          </a:prstGeom>
        </p:spPr>
        <p:txBody>
          <a:bodyPr wrap="square">
            <a:spAutoFit/>
          </a:bodyPr>
          <a:lstStyle/>
          <a:p>
            <a:r>
              <a:rPr lang="ru-RU" sz="1200" b="1" dirty="0" err="1">
                <a:latin typeface="Arial Black" panose="020B0A04020102020204" pitchFamily="34" charset="0"/>
              </a:rPr>
              <a:t>Степовий</a:t>
            </a:r>
            <a:r>
              <a:rPr lang="ru-RU" sz="1200" b="1" dirty="0">
                <a:latin typeface="Arial Black" panose="020B0A04020102020204" pitchFamily="34" charset="0"/>
              </a:rPr>
              <a:t> ландшафт ГЕФ ПМГ </a:t>
            </a:r>
            <a:r>
              <a:rPr lang="ru-RU" sz="1200" b="1" dirty="0" err="1">
                <a:latin typeface="Arial Black" panose="020B0A04020102020204" pitchFamily="34" charset="0"/>
              </a:rPr>
              <a:t>охоплює</a:t>
            </a:r>
            <a:r>
              <a:rPr lang="ru-RU" sz="1200" b="1" dirty="0">
                <a:latin typeface="Arial Black" panose="020B0A04020102020204" pitchFamily="34" charset="0"/>
              </a:rPr>
              <a:t> </a:t>
            </a:r>
            <a:r>
              <a:rPr lang="ru-RU" sz="1200" b="1" dirty="0" err="1">
                <a:latin typeface="Arial Black" panose="020B0A04020102020204" pitchFamily="34" charset="0"/>
              </a:rPr>
              <a:t>наступні</a:t>
            </a:r>
            <a:r>
              <a:rPr lang="ru-RU" sz="1200" b="1" dirty="0">
                <a:latin typeface="Arial Black" panose="020B0A04020102020204" pitchFamily="34" charset="0"/>
              </a:rPr>
              <a:t> </a:t>
            </a:r>
            <a:r>
              <a:rPr lang="ru-RU" sz="1200" b="1" dirty="0" err="1">
                <a:latin typeface="Arial Black" panose="020B0A04020102020204" pitchFamily="34" charset="0"/>
              </a:rPr>
              <a:t>адміністративні</a:t>
            </a:r>
            <a:r>
              <a:rPr lang="ru-RU" sz="1200" b="1" dirty="0">
                <a:latin typeface="Arial Black" panose="020B0A04020102020204" pitchFamily="34" charset="0"/>
              </a:rPr>
              <a:t> </a:t>
            </a:r>
            <a:r>
              <a:rPr lang="ru-RU" sz="1200" b="1" dirty="0" err="1">
                <a:latin typeface="Arial Black" panose="020B0A04020102020204" pitchFamily="34" charset="0"/>
              </a:rPr>
              <a:t>райони</a:t>
            </a:r>
            <a:r>
              <a:rPr lang="ru-RU" sz="1200" b="1" dirty="0" smtClean="0">
                <a:latin typeface="Arial Black" panose="020B0A04020102020204" pitchFamily="34" charset="0"/>
              </a:rPr>
              <a:t>:</a:t>
            </a:r>
          </a:p>
          <a:p>
            <a:endParaRPr lang="ru-RU" sz="1200" b="1" dirty="0"/>
          </a:p>
          <a:p>
            <a:r>
              <a:rPr lang="ru-RU" sz="1100" b="1" dirty="0" err="1"/>
              <a:t>Луганська</a:t>
            </a:r>
            <a:r>
              <a:rPr lang="ru-RU" sz="1100" b="1" dirty="0"/>
              <a:t> область</a:t>
            </a:r>
            <a:r>
              <a:rPr lang="ru-RU" sz="1100" dirty="0"/>
              <a:t>: </a:t>
            </a:r>
            <a:r>
              <a:rPr lang="ru-RU" sz="1100" dirty="0" err="1"/>
              <a:t>Новопсковський</a:t>
            </a:r>
            <a:r>
              <a:rPr lang="ru-RU" sz="1100" dirty="0"/>
              <a:t>, </a:t>
            </a:r>
            <a:r>
              <a:rPr lang="ru-RU" sz="1100" dirty="0" err="1"/>
              <a:t>Біловодський</a:t>
            </a:r>
            <a:r>
              <a:rPr lang="ru-RU" sz="1100" dirty="0"/>
              <a:t>, </a:t>
            </a:r>
            <a:r>
              <a:rPr lang="ru-RU" sz="1100" dirty="0" err="1"/>
              <a:t>Новоайдарський</a:t>
            </a:r>
            <a:r>
              <a:rPr lang="ru-RU" sz="1100" dirty="0"/>
              <a:t>, </a:t>
            </a:r>
            <a:r>
              <a:rPr lang="ru-RU" sz="1100" dirty="0" err="1"/>
              <a:t>Білокуракинський</a:t>
            </a:r>
            <a:r>
              <a:rPr lang="ru-RU" sz="1100" dirty="0"/>
              <a:t>, </a:t>
            </a:r>
            <a:r>
              <a:rPr lang="ru-RU" sz="1100" dirty="0" err="1"/>
              <a:t>Сватівський</a:t>
            </a:r>
            <a:r>
              <a:rPr lang="ru-RU" sz="1100" dirty="0"/>
              <a:t>, </a:t>
            </a:r>
            <a:r>
              <a:rPr lang="ru-RU" sz="1100" dirty="0" err="1"/>
              <a:t>Троїцький</a:t>
            </a:r>
            <a:r>
              <a:rPr lang="ru-RU" sz="1100" dirty="0"/>
              <a:t>, </a:t>
            </a:r>
            <a:r>
              <a:rPr lang="ru-RU" sz="1100" dirty="0" err="1"/>
              <a:t>Міловський</a:t>
            </a:r>
            <a:r>
              <a:rPr lang="ru-RU" sz="1100" dirty="0"/>
              <a:t>, </a:t>
            </a:r>
            <a:r>
              <a:rPr lang="ru-RU" sz="1100" dirty="0" err="1"/>
              <a:t>Старобільський</a:t>
            </a:r>
            <a:r>
              <a:rPr lang="ru-RU" sz="1100" dirty="0"/>
              <a:t>, </a:t>
            </a:r>
            <a:r>
              <a:rPr lang="ru-RU" sz="1100" dirty="0" err="1"/>
              <a:t>Марківський</a:t>
            </a:r>
            <a:r>
              <a:rPr lang="ru-RU" sz="1100" dirty="0"/>
              <a:t>, </a:t>
            </a:r>
            <a:r>
              <a:rPr lang="ru-RU" sz="1100" dirty="0" err="1"/>
              <a:t>Попаснянський</a:t>
            </a:r>
            <a:r>
              <a:rPr lang="ru-RU" sz="1100" dirty="0"/>
              <a:t> та </a:t>
            </a:r>
            <a:r>
              <a:rPr lang="ru-RU" sz="1100" dirty="0" err="1"/>
              <a:t>Кременський</a:t>
            </a:r>
            <a:r>
              <a:rPr lang="ru-RU" sz="1100" dirty="0"/>
              <a:t> </a:t>
            </a:r>
            <a:r>
              <a:rPr lang="ru-RU" sz="1100" dirty="0" err="1"/>
              <a:t>райони</a:t>
            </a:r>
            <a:r>
              <a:rPr lang="ru-RU" sz="1100" dirty="0" smtClean="0"/>
              <a:t>;</a:t>
            </a:r>
            <a:endParaRPr lang="ru-RU" sz="1100" dirty="0"/>
          </a:p>
          <a:p>
            <a:r>
              <a:rPr lang="ru-RU" sz="1100" b="1" dirty="0" err="1"/>
              <a:t>Донецька</a:t>
            </a:r>
            <a:r>
              <a:rPr lang="ru-RU" sz="1100" b="1" dirty="0"/>
              <a:t> область: </a:t>
            </a:r>
            <a:r>
              <a:rPr lang="ru-RU" sz="1100" dirty="0" err="1"/>
              <a:t>Слов’янський</a:t>
            </a:r>
            <a:r>
              <a:rPr lang="ru-RU" sz="1100" dirty="0"/>
              <a:t>, </a:t>
            </a:r>
            <a:r>
              <a:rPr lang="ru-RU" sz="1100" dirty="0" err="1"/>
              <a:t>Бахмутський</a:t>
            </a:r>
            <a:r>
              <a:rPr lang="ru-RU" sz="1100" dirty="0"/>
              <a:t>, </a:t>
            </a:r>
            <a:r>
              <a:rPr lang="ru-RU" sz="1100" dirty="0" err="1"/>
              <a:t>Костянтинівський</a:t>
            </a:r>
            <a:r>
              <a:rPr lang="ru-RU" sz="1100" dirty="0"/>
              <a:t>, </a:t>
            </a:r>
            <a:r>
              <a:rPr lang="ru-RU" sz="1100" dirty="0" err="1"/>
              <a:t>Добропільський</a:t>
            </a:r>
            <a:r>
              <a:rPr lang="ru-RU" sz="1100" dirty="0"/>
              <a:t>, </a:t>
            </a:r>
            <a:r>
              <a:rPr lang="ru-RU" sz="1100" dirty="0" err="1"/>
              <a:t>Красноліманський</a:t>
            </a:r>
            <a:r>
              <a:rPr lang="ru-RU" sz="1100" dirty="0"/>
              <a:t>, </a:t>
            </a:r>
            <a:r>
              <a:rPr lang="ru-RU" sz="1100" dirty="0" err="1"/>
              <a:t>Волноваський</a:t>
            </a:r>
            <a:r>
              <a:rPr lang="ru-RU" sz="1100" dirty="0"/>
              <a:t>, </a:t>
            </a:r>
            <a:r>
              <a:rPr lang="ru-RU" sz="1100" dirty="0" err="1"/>
              <a:t>Володарський</a:t>
            </a:r>
            <a:r>
              <a:rPr lang="ru-RU" sz="1100" dirty="0"/>
              <a:t> та </a:t>
            </a:r>
            <a:r>
              <a:rPr lang="ru-RU" sz="1100" dirty="0" err="1"/>
              <a:t>Першотравневий</a:t>
            </a:r>
            <a:r>
              <a:rPr lang="ru-RU" sz="1100" dirty="0"/>
              <a:t> </a:t>
            </a:r>
            <a:r>
              <a:rPr lang="ru-RU" sz="1100" dirty="0" err="1"/>
              <a:t>райони</a:t>
            </a:r>
            <a:r>
              <a:rPr lang="ru-RU" sz="1100" dirty="0" smtClean="0"/>
              <a:t>;</a:t>
            </a:r>
            <a:endParaRPr lang="ru-RU" sz="1100" dirty="0"/>
          </a:p>
          <a:p>
            <a:r>
              <a:rPr lang="ru-RU" sz="1100" b="1" dirty="0" err="1"/>
              <a:t>Запорізька</a:t>
            </a:r>
            <a:r>
              <a:rPr lang="ru-RU" sz="1100" b="1" dirty="0"/>
              <a:t> область: </a:t>
            </a:r>
            <a:r>
              <a:rPr lang="ru-RU" sz="1100" dirty="0" err="1"/>
              <a:t>Розівський</a:t>
            </a:r>
            <a:r>
              <a:rPr lang="ru-RU" sz="1100" dirty="0"/>
              <a:t>, </a:t>
            </a:r>
            <a:r>
              <a:rPr lang="ru-RU" sz="1100" dirty="0" err="1"/>
              <a:t>Куйбишевський</a:t>
            </a:r>
            <a:r>
              <a:rPr lang="ru-RU" sz="1100" dirty="0"/>
              <a:t>, </a:t>
            </a:r>
            <a:r>
              <a:rPr lang="ru-RU" sz="1100" dirty="0" err="1"/>
              <a:t>Пологівський</a:t>
            </a:r>
            <a:r>
              <a:rPr lang="ru-RU" sz="1100" dirty="0"/>
              <a:t>, </a:t>
            </a:r>
            <a:r>
              <a:rPr lang="ru-RU" sz="1100" dirty="0" err="1"/>
              <a:t>Бердянський</a:t>
            </a:r>
            <a:r>
              <a:rPr lang="ru-RU" sz="1100" dirty="0"/>
              <a:t>, </a:t>
            </a:r>
            <a:r>
              <a:rPr lang="ru-RU" sz="1100" dirty="0" err="1"/>
              <a:t>Токмакський</a:t>
            </a:r>
            <a:r>
              <a:rPr lang="ru-RU" sz="1100" dirty="0"/>
              <a:t>, </a:t>
            </a:r>
            <a:r>
              <a:rPr lang="ru-RU" sz="1100" dirty="0" err="1"/>
              <a:t>Чернігівський</a:t>
            </a:r>
            <a:r>
              <a:rPr lang="ru-RU" sz="1100" dirty="0"/>
              <a:t>, </a:t>
            </a:r>
            <a:r>
              <a:rPr lang="ru-RU" sz="1100" dirty="0" err="1"/>
              <a:t>Приморський</a:t>
            </a:r>
            <a:r>
              <a:rPr lang="ru-RU" sz="1100" dirty="0"/>
              <a:t>, </a:t>
            </a:r>
            <a:r>
              <a:rPr lang="ru-RU" sz="1100" dirty="0" err="1"/>
              <a:t>Михайлівський</a:t>
            </a:r>
            <a:r>
              <a:rPr lang="ru-RU" sz="1100" dirty="0"/>
              <a:t>, </a:t>
            </a:r>
            <a:r>
              <a:rPr lang="ru-RU" sz="1100" dirty="0" err="1"/>
              <a:t>Мелітопольський</a:t>
            </a:r>
            <a:r>
              <a:rPr lang="ru-RU" sz="1100" dirty="0"/>
              <a:t>, </a:t>
            </a:r>
            <a:r>
              <a:rPr lang="ru-RU" sz="1100" dirty="0" err="1"/>
              <a:t>Приазовський</a:t>
            </a:r>
            <a:r>
              <a:rPr lang="ru-RU" sz="1100" dirty="0"/>
              <a:t>, </a:t>
            </a:r>
            <a:r>
              <a:rPr lang="ru-RU" sz="1100" dirty="0" err="1"/>
              <a:t>Веселівський</a:t>
            </a:r>
            <a:r>
              <a:rPr lang="ru-RU" sz="1100" dirty="0"/>
              <a:t> та </a:t>
            </a:r>
            <a:r>
              <a:rPr lang="ru-RU" sz="1100" dirty="0" err="1"/>
              <a:t>Якимівський</a:t>
            </a:r>
            <a:r>
              <a:rPr lang="ru-RU" sz="1100" dirty="0"/>
              <a:t> </a:t>
            </a:r>
            <a:r>
              <a:rPr lang="ru-RU" sz="1100" dirty="0" err="1"/>
              <a:t>райони</a:t>
            </a:r>
            <a:r>
              <a:rPr lang="ru-RU" sz="1100" dirty="0" smtClean="0"/>
              <a:t>;</a:t>
            </a:r>
            <a:endParaRPr lang="ru-RU" sz="1100" dirty="0"/>
          </a:p>
          <a:p>
            <a:r>
              <a:rPr lang="ru-RU" sz="1100" b="1" dirty="0" err="1"/>
              <a:t>Херсонська</a:t>
            </a:r>
            <a:r>
              <a:rPr lang="ru-RU" sz="1100" b="1" dirty="0"/>
              <a:t> область: </a:t>
            </a:r>
            <a:r>
              <a:rPr lang="ru-RU" sz="1100" dirty="0" err="1"/>
              <a:t>Береславський</a:t>
            </a:r>
            <a:r>
              <a:rPr lang="ru-RU" sz="1100" dirty="0"/>
              <a:t>, </a:t>
            </a:r>
            <a:r>
              <a:rPr lang="ru-RU" sz="1100" dirty="0" err="1"/>
              <a:t>Каховський</a:t>
            </a:r>
            <a:r>
              <a:rPr lang="ru-RU" sz="1100" dirty="0"/>
              <a:t>, </a:t>
            </a:r>
            <a:r>
              <a:rPr lang="ru-RU" sz="1100" dirty="0" err="1"/>
              <a:t>Іванівський</a:t>
            </a:r>
            <a:r>
              <a:rPr lang="ru-RU" sz="1100" dirty="0"/>
              <a:t>, </a:t>
            </a:r>
            <a:r>
              <a:rPr lang="ru-RU" sz="1100" dirty="0" err="1"/>
              <a:t>Білозерський</a:t>
            </a:r>
            <a:r>
              <a:rPr lang="ru-RU" sz="1100" dirty="0"/>
              <a:t>, </a:t>
            </a:r>
            <a:r>
              <a:rPr lang="ru-RU" sz="1100" dirty="0" err="1"/>
              <a:t>Цюрупинський</a:t>
            </a:r>
            <a:r>
              <a:rPr lang="ru-RU" sz="1100" dirty="0"/>
              <a:t>, </a:t>
            </a:r>
            <a:r>
              <a:rPr lang="ru-RU" sz="1100" dirty="0" err="1"/>
              <a:t>Чаплинський</a:t>
            </a:r>
            <a:r>
              <a:rPr lang="ru-RU" sz="1100" dirty="0"/>
              <a:t>, </a:t>
            </a:r>
            <a:r>
              <a:rPr lang="ru-RU" sz="1100" dirty="0" err="1"/>
              <a:t>Новотроїцький</a:t>
            </a:r>
            <a:r>
              <a:rPr lang="ru-RU" sz="1100" dirty="0"/>
              <a:t>, </a:t>
            </a:r>
            <a:r>
              <a:rPr lang="ru-RU" sz="1100" dirty="0" err="1"/>
              <a:t>Генічеський</a:t>
            </a:r>
            <a:r>
              <a:rPr lang="ru-RU" sz="1100" dirty="0"/>
              <a:t>, </a:t>
            </a:r>
            <a:r>
              <a:rPr lang="ru-RU" sz="1100" dirty="0" err="1"/>
              <a:t>Голопристанський</a:t>
            </a:r>
            <a:r>
              <a:rPr lang="ru-RU" sz="1100" dirty="0"/>
              <a:t>, </a:t>
            </a:r>
            <a:r>
              <a:rPr lang="ru-RU" sz="1100" dirty="0" err="1"/>
              <a:t>Скадовський</a:t>
            </a:r>
            <a:r>
              <a:rPr lang="ru-RU" sz="1100" dirty="0"/>
              <a:t> та </a:t>
            </a:r>
            <a:r>
              <a:rPr lang="ru-RU" sz="1100" dirty="0" err="1"/>
              <a:t>Каланчацький</a:t>
            </a:r>
            <a:r>
              <a:rPr lang="ru-RU" sz="1100" dirty="0"/>
              <a:t> </a:t>
            </a:r>
            <a:r>
              <a:rPr lang="ru-RU" sz="1100" dirty="0" err="1"/>
              <a:t>райони</a:t>
            </a:r>
            <a:r>
              <a:rPr lang="ru-RU" sz="1100" dirty="0"/>
              <a:t>.</a:t>
            </a:r>
          </a:p>
          <a:p>
            <a:endParaRPr lang="ru-RU" sz="1100" dirty="0"/>
          </a:p>
        </p:txBody>
      </p:sp>
      <p:pic>
        <p:nvPicPr>
          <p:cNvPr id="15" name="Picture 1" descr="C:\Users\svitlana.nigorodova\AppData\Local\Microsoft\Windows\Temporary Internet Files\Content.IE5\M8FTQU1N\2 zones.jpg"/>
          <p:cNvPicPr/>
          <p:nvPr/>
        </p:nvPicPr>
        <p:blipFill rotWithShape="1">
          <a:blip r:embed="rId4">
            <a:extLst>
              <a:ext uri="{28A0092B-C50C-407E-A947-70E740481C1C}">
                <a14:useLocalDpi xmlns:a14="http://schemas.microsoft.com/office/drawing/2010/main" val="0"/>
              </a:ext>
            </a:extLst>
          </a:blip>
          <a:srcRect l="15517" t="5331" r="44828" b="50976"/>
          <a:stretch/>
        </p:blipFill>
        <p:spPr bwMode="auto">
          <a:xfrm>
            <a:off x="6324600" y="1930037"/>
            <a:ext cx="2667000" cy="2087217"/>
          </a:xfrm>
          <a:prstGeom prst="rect">
            <a:avLst/>
          </a:prstGeom>
          <a:noFill/>
          <a:ln>
            <a:noFill/>
          </a:ln>
        </p:spPr>
      </p:pic>
      <p:pic>
        <p:nvPicPr>
          <p:cNvPr id="16" name="Picture 1" descr="C:\Users\svitlana.nigorodova\AppData\Local\Microsoft\Windows\Temporary Internet Files\Content.IE5\M8FTQU1N\2 zones.jpg"/>
          <p:cNvPicPr/>
          <p:nvPr/>
        </p:nvPicPr>
        <p:blipFill rotWithShape="1">
          <a:blip r:embed="rId4">
            <a:extLst>
              <a:ext uri="{28A0092B-C50C-407E-A947-70E740481C1C}">
                <a14:useLocalDpi xmlns:a14="http://schemas.microsoft.com/office/drawing/2010/main" val="0"/>
              </a:ext>
            </a:extLst>
          </a:blip>
          <a:srcRect l="43104" t="27178"/>
          <a:stretch/>
        </p:blipFill>
        <p:spPr bwMode="auto">
          <a:xfrm>
            <a:off x="6324600" y="4185531"/>
            <a:ext cx="2667000" cy="2424545"/>
          </a:xfrm>
          <a:prstGeom prst="rect">
            <a:avLst/>
          </a:prstGeom>
          <a:noFill/>
          <a:ln>
            <a:noFill/>
          </a:ln>
        </p:spPr>
      </p:pic>
    </p:spTree>
    <p:extLst>
      <p:ext uri="{BB962C8B-B14F-4D97-AF65-F5344CB8AC3E}">
        <p14:creationId xmlns:p14="http://schemas.microsoft.com/office/powerpoint/2010/main" val="3007364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7420" y="400714"/>
            <a:ext cx="4701928" cy="461665"/>
          </a:xfrm>
          <a:prstGeom prst="rect">
            <a:avLst/>
          </a:prstGeom>
        </p:spPr>
        <p:txBody>
          <a:bodyPr wrap="none">
            <a:spAutoFit/>
          </a:bodyPr>
          <a:lstStyle/>
          <a:p>
            <a:r>
              <a:rPr lang="ru-RU" sz="2400" dirty="0">
                <a:latin typeface="Arial Black" panose="020B0A04020102020204" pitchFamily="34" charset="0"/>
              </a:rPr>
              <a:t>ПМГ як ГРАНТОДАВЕЦЬ +</a:t>
            </a:r>
            <a:endParaRPr lang="ru-RU" sz="2400" dirty="0"/>
          </a:p>
        </p:txBody>
      </p:sp>
      <p:sp>
        <p:nvSpPr>
          <p:cNvPr id="3" name="Прямоугольник 2"/>
          <p:cNvSpPr/>
          <p:nvPr/>
        </p:nvSpPr>
        <p:spPr>
          <a:xfrm>
            <a:off x="467420" y="1905000"/>
            <a:ext cx="8524180" cy="4278094"/>
          </a:xfrm>
          <a:prstGeom prst="rect">
            <a:avLst/>
          </a:prstGeom>
        </p:spPr>
        <p:txBody>
          <a:bodyPr wrap="square">
            <a:spAutoFit/>
          </a:bodyPr>
          <a:lstStyle/>
          <a:p>
            <a:r>
              <a:rPr lang="ru-RU" sz="1600" dirty="0">
                <a:latin typeface="Arial Black" panose="020B0A04020102020204" pitchFamily="34" charset="0"/>
              </a:rPr>
              <a:t>Контекст</a:t>
            </a:r>
            <a:r>
              <a:rPr lang="ru-RU" sz="1600" dirty="0"/>
              <a:t> – </a:t>
            </a:r>
            <a:r>
              <a:rPr lang="ru-RU" sz="1600" dirty="0" err="1"/>
              <a:t>зменшення</a:t>
            </a:r>
            <a:r>
              <a:rPr lang="ru-RU" sz="1600" dirty="0"/>
              <a:t> </a:t>
            </a:r>
            <a:r>
              <a:rPr lang="ru-RU" sz="1600" dirty="0" err="1"/>
              <a:t>фінансування</a:t>
            </a:r>
            <a:r>
              <a:rPr lang="ru-RU" sz="1600" dirty="0"/>
              <a:t> та </a:t>
            </a:r>
            <a:r>
              <a:rPr lang="ru-RU" sz="1600" dirty="0" err="1"/>
              <a:t>скорочення</a:t>
            </a:r>
            <a:r>
              <a:rPr lang="ru-RU" sz="1600" dirty="0"/>
              <a:t> </a:t>
            </a:r>
            <a:r>
              <a:rPr lang="ru-RU" sz="1600" dirty="0" err="1"/>
              <a:t>кількості</a:t>
            </a:r>
            <a:r>
              <a:rPr lang="ru-RU" sz="1600" dirty="0"/>
              <a:t> </a:t>
            </a:r>
            <a:r>
              <a:rPr lang="ru-RU" sz="1600" dirty="0" err="1"/>
              <a:t>проектів</a:t>
            </a:r>
            <a:r>
              <a:rPr lang="ru-RU" sz="1600" dirty="0"/>
              <a:t>  </a:t>
            </a:r>
          </a:p>
          <a:p>
            <a:endParaRPr lang="ru-RU" sz="1600" dirty="0"/>
          </a:p>
          <a:p>
            <a:r>
              <a:rPr lang="ru-RU" sz="1600" dirty="0" err="1"/>
              <a:t>Повноцінне</a:t>
            </a:r>
            <a:r>
              <a:rPr lang="ru-RU" sz="1600" dirty="0"/>
              <a:t> </a:t>
            </a:r>
            <a:r>
              <a:rPr lang="ru-RU" sz="1600" dirty="0" err="1"/>
              <a:t>використання</a:t>
            </a:r>
            <a:r>
              <a:rPr lang="ru-RU" sz="1600" dirty="0"/>
              <a:t> </a:t>
            </a:r>
            <a:r>
              <a:rPr lang="ru-RU" sz="1600" dirty="0" err="1"/>
              <a:t>можливостей</a:t>
            </a:r>
            <a:r>
              <a:rPr lang="ru-RU" sz="1600" dirty="0"/>
              <a:t> та </a:t>
            </a:r>
            <a:r>
              <a:rPr lang="ru-RU" sz="1600" dirty="0" err="1"/>
              <a:t>впливу</a:t>
            </a:r>
            <a:r>
              <a:rPr lang="ru-RU" sz="1600" dirty="0"/>
              <a:t> ПМГ </a:t>
            </a:r>
          </a:p>
          <a:p>
            <a:endParaRPr lang="uk-UA" sz="1600" dirty="0" smtClean="0"/>
          </a:p>
          <a:p>
            <a:endParaRPr lang="uk-UA" sz="1600" dirty="0"/>
          </a:p>
          <a:p>
            <a:endParaRPr lang="uk-UA" sz="1600" dirty="0" smtClean="0"/>
          </a:p>
          <a:p>
            <a:endParaRPr lang="ru-RU" sz="1600" dirty="0"/>
          </a:p>
          <a:p>
            <a:r>
              <a:rPr lang="ru-RU" sz="1600" dirty="0" err="1">
                <a:latin typeface="Arial Black" panose="020B0A04020102020204" pitchFamily="34" charset="0"/>
              </a:rPr>
              <a:t>Ключові</a:t>
            </a:r>
            <a:r>
              <a:rPr lang="ru-RU" sz="1600" dirty="0">
                <a:latin typeface="Arial Black" panose="020B0A04020102020204" pitchFamily="34" charset="0"/>
              </a:rPr>
              <a:t> </a:t>
            </a:r>
            <a:r>
              <a:rPr lang="ru-RU" sz="1600" dirty="0" err="1">
                <a:latin typeface="Arial Black" panose="020B0A04020102020204" pitchFamily="34" charset="0"/>
              </a:rPr>
              <a:t>елементи</a:t>
            </a:r>
            <a:r>
              <a:rPr lang="ru-RU" sz="1600" dirty="0" smtClean="0">
                <a:latin typeface="Arial Black" panose="020B0A04020102020204" pitchFamily="34" charset="0"/>
              </a:rPr>
              <a:t>:</a:t>
            </a:r>
          </a:p>
          <a:p>
            <a:endParaRPr lang="ru-RU" sz="1600" dirty="0">
              <a:latin typeface="Arial Black" panose="020B0A04020102020204" pitchFamily="34" charset="0"/>
            </a:endParaRPr>
          </a:p>
          <a:p>
            <a:pPr marL="285750" indent="-285750">
              <a:buFont typeface="Arial" panose="020B0604020202020204" pitchFamily="34" charset="0"/>
              <a:buChar char="•"/>
            </a:pPr>
            <a:r>
              <a:rPr lang="ru-RU" sz="1400" dirty="0" err="1"/>
              <a:t>Діяльність</a:t>
            </a:r>
            <a:r>
              <a:rPr lang="ru-RU" sz="1400" dirty="0"/>
              <a:t>, </a:t>
            </a:r>
            <a:r>
              <a:rPr lang="ru-RU" sz="1400" dirty="0" err="1"/>
              <a:t>що</a:t>
            </a:r>
            <a:r>
              <a:rPr lang="ru-RU" sz="1400" dirty="0"/>
              <a:t> </a:t>
            </a:r>
            <a:r>
              <a:rPr lang="ru-RU" sz="1400" dirty="0" err="1"/>
              <a:t>має</a:t>
            </a:r>
            <a:r>
              <a:rPr lang="ru-RU" sz="1400" dirty="0"/>
              <a:t> </a:t>
            </a:r>
            <a:r>
              <a:rPr lang="ru-RU" sz="1400" dirty="0" err="1"/>
              <a:t>додану</a:t>
            </a:r>
            <a:r>
              <a:rPr lang="ru-RU" sz="1400" dirty="0"/>
              <a:t> </a:t>
            </a:r>
            <a:r>
              <a:rPr lang="ru-RU" sz="1400" dirty="0" err="1"/>
              <a:t>вартість</a:t>
            </a:r>
            <a:r>
              <a:rPr lang="ru-RU" sz="1400" dirty="0"/>
              <a:t>, для </a:t>
            </a:r>
            <a:r>
              <a:rPr lang="ru-RU" sz="1400" dirty="0" err="1"/>
              <a:t>розбудови</a:t>
            </a:r>
            <a:r>
              <a:rPr lang="ru-RU" sz="1400" dirty="0"/>
              <a:t> і </a:t>
            </a:r>
            <a:r>
              <a:rPr lang="ru-RU" sz="1400" dirty="0" err="1"/>
              <a:t>підтримки</a:t>
            </a:r>
            <a:r>
              <a:rPr lang="ru-RU" sz="1400" dirty="0"/>
              <a:t> </a:t>
            </a:r>
            <a:r>
              <a:rPr lang="ru-RU" sz="1400" dirty="0" err="1"/>
              <a:t>спроможності</a:t>
            </a:r>
            <a:r>
              <a:rPr lang="ru-RU" sz="1400" dirty="0"/>
              <a:t> громад та </a:t>
            </a:r>
            <a:r>
              <a:rPr lang="ru-RU" sz="1400" dirty="0" err="1"/>
              <a:t>організацій</a:t>
            </a:r>
            <a:r>
              <a:rPr lang="ru-RU" sz="1400" dirty="0"/>
              <a:t> </a:t>
            </a:r>
            <a:r>
              <a:rPr lang="ru-RU" sz="1400" dirty="0" err="1"/>
              <a:t>громадянського</a:t>
            </a:r>
            <a:r>
              <a:rPr lang="ru-RU" sz="1400" dirty="0"/>
              <a:t> </a:t>
            </a:r>
            <a:r>
              <a:rPr lang="ru-RU" sz="1400" dirty="0" err="1"/>
              <a:t>суспільства</a:t>
            </a:r>
            <a:r>
              <a:rPr lang="ru-RU" sz="1400" dirty="0"/>
              <a:t> (ОГС) </a:t>
            </a:r>
            <a:endParaRPr lang="ru-RU" sz="1400" dirty="0" smtClean="0"/>
          </a:p>
          <a:p>
            <a:pPr marL="285750" indent="-285750">
              <a:buFont typeface="Arial" panose="020B0604020202020204" pitchFamily="34" charset="0"/>
              <a:buChar char="•"/>
            </a:pPr>
            <a:endParaRPr lang="ru-RU" sz="1400" dirty="0"/>
          </a:p>
          <a:p>
            <a:pPr marL="285750" indent="-285750">
              <a:buFont typeface="Arial" panose="020B0604020202020204" pitchFamily="34" charset="0"/>
              <a:buChar char="•"/>
            </a:pPr>
            <a:r>
              <a:rPr lang="ru-RU" sz="1400" dirty="0" err="1"/>
              <a:t>Сприяння</a:t>
            </a:r>
            <a:r>
              <a:rPr lang="ru-RU" sz="1400" dirty="0"/>
              <a:t> </a:t>
            </a:r>
            <a:r>
              <a:rPr lang="ru-RU" sz="1400" dirty="0" err="1"/>
              <a:t>діалогу</a:t>
            </a:r>
            <a:r>
              <a:rPr lang="ru-RU" sz="1400" dirty="0"/>
              <a:t> з ОГС на </a:t>
            </a:r>
            <a:r>
              <a:rPr lang="ru-RU" sz="1400" dirty="0" err="1"/>
              <a:t>місцевому</a:t>
            </a:r>
            <a:r>
              <a:rPr lang="ru-RU" sz="1400" dirty="0"/>
              <a:t> </a:t>
            </a:r>
            <a:r>
              <a:rPr lang="ru-RU" sz="1400" dirty="0" err="1" smtClean="0"/>
              <a:t>рівні</a:t>
            </a:r>
            <a:endParaRPr lang="ru-RU" sz="1400" dirty="0" smtClean="0"/>
          </a:p>
          <a:p>
            <a:pPr marL="285750" indent="-285750">
              <a:buFont typeface="Arial" panose="020B0604020202020204" pitchFamily="34" charset="0"/>
              <a:buChar char="•"/>
            </a:pPr>
            <a:endParaRPr lang="ru-RU" sz="1400" dirty="0"/>
          </a:p>
          <a:p>
            <a:pPr marL="285750" indent="-285750">
              <a:buFont typeface="Arial" panose="020B0604020202020204" pitchFamily="34" charset="0"/>
              <a:buChar char="•"/>
            </a:pPr>
            <a:r>
              <a:rPr lang="ru-RU" sz="1400" dirty="0" err="1"/>
              <a:t>Просування</a:t>
            </a:r>
            <a:r>
              <a:rPr lang="ru-RU" sz="1400" dirty="0"/>
              <a:t> </a:t>
            </a:r>
            <a:r>
              <a:rPr lang="ru-RU" sz="1400" dirty="0" err="1"/>
              <a:t>соціального</a:t>
            </a:r>
            <a:r>
              <a:rPr lang="ru-RU" sz="1400" dirty="0"/>
              <a:t> </a:t>
            </a:r>
            <a:r>
              <a:rPr lang="ru-RU" sz="1400" dirty="0" err="1"/>
              <a:t>включення</a:t>
            </a:r>
            <a:r>
              <a:rPr lang="ru-RU" sz="1400" dirty="0"/>
              <a:t> (гендер, молодь, </a:t>
            </a:r>
            <a:r>
              <a:rPr lang="ru-RU" sz="1400" dirty="0" err="1"/>
              <a:t>корінні</a:t>
            </a:r>
            <a:r>
              <a:rPr lang="ru-RU" sz="1400" dirty="0"/>
              <a:t> народи) </a:t>
            </a:r>
            <a:endParaRPr lang="ru-RU" sz="1400" dirty="0" smtClean="0"/>
          </a:p>
          <a:p>
            <a:pPr marL="285750" indent="-285750">
              <a:buFont typeface="Arial" panose="020B0604020202020204" pitchFamily="34" charset="0"/>
              <a:buChar char="•"/>
            </a:pPr>
            <a:endParaRPr lang="ru-RU" sz="1400" dirty="0"/>
          </a:p>
          <a:p>
            <a:pPr marL="285750" indent="-285750">
              <a:buFont typeface="Arial" panose="020B0604020202020204" pitchFamily="34" charset="0"/>
              <a:buChar char="•"/>
            </a:pPr>
            <a:r>
              <a:rPr lang="ru-RU" sz="1400" dirty="0"/>
              <a:t>ПМГ як </a:t>
            </a:r>
            <a:r>
              <a:rPr lang="ru-RU" sz="1400" dirty="0" err="1"/>
              <a:t>носій</a:t>
            </a:r>
            <a:r>
              <a:rPr lang="ru-RU" sz="1400" dirty="0"/>
              <a:t> </a:t>
            </a:r>
            <a:r>
              <a:rPr lang="ru-RU" sz="1400" dirty="0" err="1"/>
              <a:t>знань</a:t>
            </a:r>
            <a:r>
              <a:rPr lang="ru-RU" sz="1400" dirty="0"/>
              <a:t>, </a:t>
            </a:r>
            <a:r>
              <a:rPr lang="ru-RU" sz="1400" dirty="0" err="1"/>
              <a:t>щоб</a:t>
            </a:r>
            <a:r>
              <a:rPr lang="ru-RU" sz="1400" dirty="0"/>
              <a:t> </a:t>
            </a:r>
            <a:r>
              <a:rPr lang="ru-RU" sz="1400" dirty="0" err="1"/>
              <a:t>полегшувати</a:t>
            </a:r>
            <a:r>
              <a:rPr lang="ru-RU" sz="1400" dirty="0"/>
              <a:t> </a:t>
            </a:r>
            <a:r>
              <a:rPr lang="ru-RU" sz="1400" dirty="0" err="1"/>
              <a:t>розповсюдження</a:t>
            </a:r>
            <a:r>
              <a:rPr lang="ru-RU" sz="1400" dirty="0"/>
              <a:t> і </a:t>
            </a:r>
            <a:r>
              <a:rPr lang="ru-RU" sz="1400" dirty="0" err="1"/>
              <a:t>засвоєння</a:t>
            </a:r>
            <a:r>
              <a:rPr lang="ru-RU" sz="1400" dirty="0"/>
              <a:t> </a:t>
            </a:r>
            <a:r>
              <a:rPr lang="ru-RU" sz="1400" dirty="0" err="1"/>
              <a:t>нових</a:t>
            </a:r>
            <a:r>
              <a:rPr lang="ru-RU" sz="1400" dirty="0"/>
              <a:t> </a:t>
            </a:r>
            <a:r>
              <a:rPr lang="ru-RU" sz="1400" dirty="0" err="1"/>
              <a:t>технологій</a:t>
            </a:r>
            <a:r>
              <a:rPr lang="ru-RU" sz="1400" dirty="0"/>
              <a:t> і </a:t>
            </a:r>
            <a:r>
              <a:rPr lang="ru-RU" sz="1400" dirty="0" err="1"/>
              <a:t>підходів</a:t>
            </a:r>
            <a:r>
              <a:rPr lang="ru-RU" sz="1400" dirty="0"/>
              <a:t> </a:t>
            </a:r>
          </a:p>
          <a:p>
            <a:endParaRPr lang="ru-RU" sz="1600" dirty="0"/>
          </a:p>
        </p:txBody>
      </p:sp>
      <p:cxnSp>
        <p:nvCxnSpPr>
          <p:cNvPr id="12" name="Прямая соединительная линия 11"/>
          <p:cNvCxnSpPr/>
          <p:nvPr/>
        </p:nvCxnSpPr>
        <p:spPr>
          <a:xfrm rot="5400000">
            <a:off x="905197" y="32096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335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7420" y="400714"/>
            <a:ext cx="5764720" cy="461665"/>
          </a:xfrm>
          <a:prstGeom prst="rect">
            <a:avLst/>
          </a:prstGeom>
        </p:spPr>
        <p:txBody>
          <a:bodyPr wrap="none">
            <a:spAutoFit/>
          </a:bodyPr>
          <a:lstStyle/>
          <a:p>
            <a:r>
              <a:rPr lang="ru-RU" sz="2400" dirty="0" err="1">
                <a:latin typeface="Arial Black" panose="020B0A04020102020204" pitchFamily="34" charset="0"/>
              </a:rPr>
              <a:t>Партнери</a:t>
            </a:r>
            <a:r>
              <a:rPr lang="ru-RU" sz="2400" dirty="0">
                <a:latin typeface="Arial Black" panose="020B0A04020102020204" pitchFamily="34" charset="0"/>
              </a:rPr>
              <a:t> ГЕФ ПМГ у 2016-2018 </a:t>
            </a:r>
            <a:endParaRPr lang="ru-RU" sz="2400" dirty="0"/>
          </a:p>
        </p:txBody>
      </p:sp>
      <p:sp>
        <p:nvSpPr>
          <p:cNvPr id="7" name="Прямоугольник 6"/>
          <p:cNvSpPr/>
          <p:nvPr/>
        </p:nvSpPr>
        <p:spPr>
          <a:xfrm>
            <a:off x="457200" y="1576022"/>
            <a:ext cx="8534400" cy="338554"/>
          </a:xfrm>
          <a:prstGeom prst="rect">
            <a:avLst/>
          </a:prstGeom>
        </p:spPr>
        <p:txBody>
          <a:bodyPr wrap="square">
            <a:spAutoFit/>
          </a:bodyPr>
          <a:lstStyle/>
          <a:p>
            <a:r>
              <a:rPr lang="ru-RU" sz="1600" b="1" dirty="0" err="1"/>
              <a:t>Місцеві</a:t>
            </a:r>
            <a:r>
              <a:rPr lang="ru-RU" sz="1600" b="1" dirty="0"/>
              <a:t> </a:t>
            </a:r>
            <a:r>
              <a:rPr lang="ru-RU" sz="1600" b="1" dirty="0" err="1"/>
              <a:t>громади</a:t>
            </a:r>
            <a:r>
              <a:rPr lang="ru-RU" sz="1600" b="1" dirty="0"/>
              <a:t> на </a:t>
            </a:r>
            <a:r>
              <a:rPr lang="ru-RU" sz="1600" b="1" dirty="0" err="1"/>
              <a:t>пілотних</a:t>
            </a:r>
            <a:r>
              <a:rPr lang="ru-RU" sz="1600" b="1" dirty="0"/>
              <a:t> ландшафтах</a:t>
            </a:r>
          </a:p>
        </p:txBody>
      </p:sp>
      <p:cxnSp>
        <p:nvCxnSpPr>
          <p:cNvPr id="10" name="Прямая соединительная линия 9"/>
          <p:cNvCxnSpPr/>
          <p:nvPr/>
        </p:nvCxnSpPr>
        <p:spPr>
          <a:xfrm rot="5400000">
            <a:off x="905198" y="1170630"/>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457200" y="2395795"/>
            <a:ext cx="8534400" cy="984885"/>
          </a:xfrm>
          <a:prstGeom prst="rect">
            <a:avLst/>
          </a:prstGeom>
        </p:spPr>
        <p:txBody>
          <a:bodyPr wrap="square">
            <a:spAutoFit/>
          </a:bodyPr>
          <a:lstStyle/>
          <a:p>
            <a:r>
              <a:rPr lang="ru-RU" sz="1600" b="1" dirty="0" err="1"/>
              <a:t>Вразливі</a:t>
            </a:r>
            <a:r>
              <a:rPr lang="ru-RU" sz="1600" b="1" dirty="0"/>
              <a:t> </a:t>
            </a:r>
            <a:r>
              <a:rPr lang="ru-RU" sz="1600" b="1" dirty="0" err="1"/>
              <a:t>групи</a:t>
            </a:r>
            <a:r>
              <a:rPr lang="ru-RU" sz="1600" b="1" dirty="0"/>
              <a:t> </a:t>
            </a:r>
            <a:r>
              <a:rPr lang="ru-RU" sz="1600" b="1" dirty="0" err="1"/>
              <a:t>населення</a:t>
            </a:r>
            <a:r>
              <a:rPr lang="ru-RU" sz="1600" b="1" dirty="0"/>
              <a:t> </a:t>
            </a:r>
            <a:r>
              <a:rPr lang="ru-RU" sz="1400" dirty="0" smtClean="0"/>
              <a:t>(</a:t>
            </a:r>
            <a:r>
              <a:rPr lang="ru-RU" sz="1400" dirty="0" err="1"/>
              <a:t>жінки</a:t>
            </a:r>
            <a:r>
              <a:rPr lang="ru-RU" sz="1400" dirty="0"/>
              <a:t>, </a:t>
            </a:r>
            <a:r>
              <a:rPr lang="ru-RU" sz="1400" dirty="0" err="1"/>
              <a:t>діти</a:t>
            </a:r>
            <a:r>
              <a:rPr lang="ru-RU" sz="1400" dirty="0"/>
              <a:t>, молодь, </a:t>
            </a:r>
            <a:r>
              <a:rPr lang="ru-RU" sz="1400" dirty="0" err="1"/>
              <a:t>старші</a:t>
            </a:r>
            <a:r>
              <a:rPr lang="ru-RU" sz="1400" dirty="0"/>
              <a:t> люди, </a:t>
            </a:r>
            <a:r>
              <a:rPr lang="ru-RU" sz="1400" dirty="0" err="1"/>
              <a:t>інші</a:t>
            </a:r>
            <a:r>
              <a:rPr lang="ru-RU" sz="1400" dirty="0"/>
              <a:t>): </a:t>
            </a:r>
            <a:endParaRPr lang="ru-RU" sz="1400" dirty="0" smtClean="0"/>
          </a:p>
          <a:p>
            <a:r>
              <a:rPr lang="ru-RU" sz="1400" dirty="0" smtClean="0"/>
              <a:t>Центр </a:t>
            </a:r>
            <a:r>
              <a:rPr lang="ru-RU" sz="1400" dirty="0" err="1"/>
              <a:t>комплексної</a:t>
            </a:r>
            <a:r>
              <a:rPr lang="ru-RU" sz="1400" dirty="0"/>
              <a:t> </a:t>
            </a:r>
            <a:r>
              <a:rPr lang="ru-RU" sz="1400" dirty="0" err="1"/>
              <a:t>реабілітації</a:t>
            </a:r>
            <a:r>
              <a:rPr lang="ru-RU" sz="1400" dirty="0"/>
              <a:t> для </a:t>
            </a:r>
            <a:r>
              <a:rPr lang="ru-RU" sz="1400" dirty="0" err="1"/>
              <a:t>осіб</a:t>
            </a:r>
            <a:r>
              <a:rPr lang="ru-RU" sz="1400" dirty="0"/>
              <a:t> з </a:t>
            </a:r>
            <a:r>
              <a:rPr lang="ru-RU" sz="1400" dirty="0" err="1"/>
              <a:t>інвалідністю</a:t>
            </a:r>
            <a:r>
              <a:rPr lang="ru-RU" sz="1400" dirty="0"/>
              <a:t>, м. </a:t>
            </a:r>
            <a:r>
              <a:rPr lang="ru-RU" sz="1400" dirty="0" err="1"/>
              <a:t>Мелітополь</a:t>
            </a:r>
            <a:r>
              <a:rPr lang="ru-RU" sz="1400" dirty="0"/>
              <a:t>, Центр </a:t>
            </a:r>
            <a:r>
              <a:rPr lang="ru-RU" sz="1400" dirty="0" err="1"/>
              <a:t>соціальної</a:t>
            </a:r>
            <a:r>
              <a:rPr lang="ru-RU" sz="1400" dirty="0"/>
              <a:t> </a:t>
            </a:r>
            <a:r>
              <a:rPr lang="ru-RU" sz="1400" dirty="0" err="1"/>
              <a:t>реабілітації</a:t>
            </a:r>
            <a:r>
              <a:rPr lang="ru-RU" sz="1400" dirty="0"/>
              <a:t> </a:t>
            </a:r>
            <a:r>
              <a:rPr lang="ru-RU" sz="1400" dirty="0" err="1"/>
              <a:t>дітей-інвалідів</a:t>
            </a:r>
            <a:r>
              <a:rPr lang="ru-RU" sz="1400" dirty="0"/>
              <a:t>, Центр для </a:t>
            </a:r>
            <a:r>
              <a:rPr lang="ru-RU" sz="1400" dirty="0" err="1"/>
              <a:t>розміщення</a:t>
            </a:r>
            <a:r>
              <a:rPr lang="ru-RU" sz="1400" dirty="0"/>
              <a:t> </a:t>
            </a:r>
            <a:r>
              <a:rPr lang="ru-RU" sz="1400" dirty="0" err="1"/>
              <a:t>внутрішньо-переміщених</a:t>
            </a:r>
            <a:r>
              <a:rPr lang="ru-RU" sz="1400" dirty="0"/>
              <a:t> </a:t>
            </a:r>
            <a:r>
              <a:rPr lang="ru-RU" sz="1400" dirty="0" err="1"/>
              <a:t>осіб</a:t>
            </a:r>
            <a:r>
              <a:rPr lang="ru-RU" sz="1400" dirty="0"/>
              <a:t>, м </a:t>
            </a:r>
            <a:r>
              <a:rPr lang="ru-RU" sz="1400" dirty="0" err="1"/>
              <a:t>Кременна</a:t>
            </a:r>
            <a:r>
              <a:rPr lang="ru-RU" sz="1400" dirty="0"/>
              <a:t>, </a:t>
            </a:r>
            <a:r>
              <a:rPr lang="ru-RU" sz="1400" dirty="0" err="1"/>
              <a:t>Обласний</a:t>
            </a:r>
            <a:r>
              <a:rPr lang="ru-RU" sz="1400" dirty="0"/>
              <a:t> </a:t>
            </a:r>
            <a:r>
              <a:rPr lang="ru-RU" sz="1400" dirty="0" err="1"/>
              <a:t>госпіталь</a:t>
            </a:r>
            <a:r>
              <a:rPr lang="ru-RU" sz="1400" dirty="0"/>
              <a:t> для </a:t>
            </a:r>
            <a:r>
              <a:rPr lang="ru-RU" sz="1400" dirty="0" err="1"/>
              <a:t>ветеранів</a:t>
            </a:r>
            <a:r>
              <a:rPr lang="ru-RU" sz="1400" dirty="0"/>
              <a:t> </a:t>
            </a:r>
            <a:r>
              <a:rPr lang="ru-RU" sz="1400" dirty="0" err="1"/>
              <a:t>війни</a:t>
            </a:r>
            <a:r>
              <a:rPr lang="ru-RU" sz="1400" dirty="0"/>
              <a:t>, м </a:t>
            </a:r>
            <a:r>
              <a:rPr lang="ru-RU" sz="1400" dirty="0" err="1"/>
              <a:t>Святогірськ</a:t>
            </a:r>
            <a:r>
              <a:rPr lang="ru-RU" sz="1400" dirty="0"/>
              <a:t>.</a:t>
            </a:r>
          </a:p>
        </p:txBody>
      </p:sp>
      <p:cxnSp>
        <p:nvCxnSpPr>
          <p:cNvPr id="14" name="Прямая соединительная линия 13"/>
          <p:cNvCxnSpPr/>
          <p:nvPr/>
        </p:nvCxnSpPr>
        <p:spPr>
          <a:xfrm rot="5400000">
            <a:off x="905198" y="19904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457200" y="3843595"/>
            <a:ext cx="8534400" cy="338554"/>
          </a:xfrm>
          <a:prstGeom prst="rect">
            <a:avLst/>
          </a:prstGeom>
        </p:spPr>
        <p:txBody>
          <a:bodyPr wrap="square">
            <a:spAutoFit/>
          </a:bodyPr>
          <a:lstStyle/>
          <a:p>
            <a:r>
              <a:rPr lang="ru-RU" sz="1600" b="1" dirty="0" err="1"/>
              <a:t>Організації</a:t>
            </a:r>
            <a:r>
              <a:rPr lang="ru-RU" sz="1600" b="1" dirty="0"/>
              <a:t> </a:t>
            </a:r>
            <a:r>
              <a:rPr lang="ru-RU" sz="1600" b="1" dirty="0" err="1"/>
              <a:t>громадянського</a:t>
            </a:r>
            <a:r>
              <a:rPr lang="ru-RU" sz="1600" b="1" dirty="0"/>
              <a:t> </a:t>
            </a:r>
            <a:r>
              <a:rPr lang="ru-RU" sz="1600" b="1" dirty="0" err="1"/>
              <a:t>суспільства</a:t>
            </a:r>
            <a:endParaRPr lang="ru-RU" sz="1600" b="1" dirty="0"/>
          </a:p>
        </p:txBody>
      </p:sp>
      <p:cxnSp>
        <p:nvCxnSpPr>
          <p:cNvPr id="16" name="Прямая соединительная линия 15"/>
          <p:cNvCxnSpPr/>
          <p:nvPr/>
        </p:nvCxnSpPr>
        <p:spPr>
          <a:xfrm rot="5400000">
            <a:off x="905198" y="34382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457200" y="4705973"/>
            <a:ext cx="8534400" cy="1846659"/>
          </a:xfrm>
          <a:prstGeom prst="rect">
            <a:avLst/>
          </a:prstGeom>
        </p:spPr>
        <p:txBody>
          <a:bodyPr wrap="square">
            <a:spAutoFit/>
          </a:bodyPr>
          <a:lstStyle/>
          <a:p>
            <a:r>
              <a:rPr lang="ru-RU" sz="1600" b="1" dirty="0" err="1"/>
              <a:t>Наукові</a:t>
            </a:r>
            <a:r>
              <a:rPr lang="ru-RU" sz="1600" b="1" dirty="0"/>
              <a:t> та </a:t>
            </a:r>
            <a:r>
              <a:rPr lang="ru-RU" sz="1600" b="1" dirty="0" err="1"/>
              <a:t>навчальні</a:t>
            </a:r>
            <a:r>
              <a:rPr lang="ru-RU" sz="1600" b="1" dirty="0"/>
              <a:t> установи: </a:t>
            </a:r>
            <a:endParaRPr lang="ru-RU" sz="1600" b="1" dirty="0" smtClean="0"/>
          </a:p>
          <a:p>
            <a:r>
              <a:rPr lang="ru-RU" sz="1400" dirty="0" err="1"/>
              <a:t>Житомирський</a:t>
            </a:r>
            <a:r>
              <a:rPr lang="ru-RU" sz="1400" dirty="0"/>
              <a:t> </a:t>
            </a:r>
            <a:r>
              <a:rPr lang="ru-RU" sz="1400" dirty="0" err="1"/>
              <a:t>Національний</a:t>
            </a:r>
            <a:r>
              <a:rPr lang="ru-RU" sz="1400" dirty="0"/>
              <a:t> </a:t>
            </a:r>
            <a:r>
              <a:rPr lang="ru-RU" sz="1400" dirty="0" err="1"/>
              <a:t>Агроекологічний</a:t>
            </a:r>
            <a:r>
              <a:rPr lang="ru-RU" sz="1400" dirty="0"/>
              <a:t> </a:t>
            </a:r>
            <a:r>
              <a:rPr lang="ru-RU" sz="1400" dirty="0" err="1"/>
              <a:t>Університет</a:t>
            </a:r>
            <a:r>
              <a:rPr lang="ru-RU" sz="1400" dirty="0"/>
              <a:t>, </a:t>
            </a:r>
            <a:r>
              <a:rPr lang="ru-RU" sz="1400" dirty="0" err="1"/>
              <a:t>Киїівський</a:t>
            </a:r>
            <a:r>
              <a:rPr lang="ru-RU" sz="1400" dirty="0"/>
              <a:t> </a:t>
            </a:r>
            <a:r>
              <a:rPr lang="ru-RU" sz="1400" dirty="0" err="1"/>
              <a:t>Національний</a:t>
            </a:r>
            <a:r>
              <a:rPr lang="ru-RU" sz="1400" dirty="0"/>
              <a:t> </a:t>
            </a:r>
            <a:r>
              <a:rPr lang="ru-RU" sz="1400" dirty="0" err="1"/>
              <a:t>Університет</a:t>
            </a:r>
            <a:r>
              <a:rPr lang="ru-RU" sz="1400" dirty="0"/>
              <a:t> </a:t>
            </a:r>
            <a:r>
              <a:rPr lang="ru-RU" sz="1400" dirty="0" err="1"/>
              <a:t>ім</a:t>
            </a:r>
            <a:r>
              <a:rPr lang="ru-RU" sz="1400" dirty="0"/>
              <a:t> Тараса </a:t>
            </a:r>
            <a:r>
              <a:rPr lang="ru-RU" sz="1400" dirty="0" err="1"/>
              <a:t>Шевченка</a:t>
            </a:r>
            <a:r>
              <a:rPr lang="ru-RU" sz="1400" dirty="0"/>
              <a:t>, </a:t>
            </a:r>
            <a:r>
              <a:rPr lang="ru-RU" sz="1400" dirty="0" err="1"/>
              <a:t>Києво</a:t>
            </a:r>
            <a:r>
              <a:rPr lang="ru-RU" sz="1400" dirty="0"/>
              <a:t> – </a:t>
            </a:r>
            <a:r>
              <a:rPr lang="ru-RU" sz="1400" dirty="0" err="1"/>
              <a:t>Могилянська</a:t>
            </a:r>
            <a:r>
              <a:rPr lang="ru-RU" sz="1400" dirty="0"/>
              <a:t> </a:t>
            </a:r>
            <a:r>
              <a:rPr lang="ru-RU" sz="1400" dirty="0" err="1"/>
              <a:t>Академія</a:t>
            </a:r>
            <a:r>
              <a:rPr lang="ru-RU" sz="1400" dirty="0"/>
              <a:t>, </a:t>
            </a:r>
            <a:r>
              <a:rPr lang="ru-RU" sz="1400" dirty="0" err="1"/>
              <a:t>Національний</a:t>
            </a:r>
            <a:r>
              <a:rPr lang="ru-RU" sz="1400" dirty="0"/>
              <a:t> </a:t>
            </a:r>
            <a:r>
              <a:rPr lang="ru-RU" sz="1400" dirty="0" err="1"/>
              <a:t>Університет</a:t>
            </a:r>
            <a:r>
              <a:rPr lang="ru-RU" sz="1400" dirty="0"/>
              <a:t> </a:t>
            </a:r>
            <a:r>
              <a:rPr lang="ru-RU" sz="1400" dirty="0" err="1"/>
              <a:t>Біоресурсів</a:t>
            </a:r>
            <a:r>
              <a:rPr lang="ru-RU" sz="1400" dirty="0"/>
              <a:t> та </a:t>
            </a:r>
            <a:r>
              <a:rPr lang="ru-RU" sz="1400" dirty="0" err="1"/>
              <a:t>Природокористування</a:t>
            </a:r>
            <a:r>
              <a:rPr lang="ru-RU" sz="1400" dirty="0"/>
              <a:t>, </a:t>
            </a:r>
            <a:r>
              <a:rPr lang="ru-RU" sz="1400" dirty="0" err="1"/>
              <a:t>Інститут</a:t>
            </a:r>
            <a:r>
              <a:rPr lang="ru-RU" sz="1400" dirty="0"/>
              <a:t> </a:t>
            </a:r>
            <a:r>
              <a:rPr lang="ru-RU" sz="1400" dirty="0" err="1"/>
              <a:t>Сільського</a:t>
            </a:r>
            <a:r>
              <a:rPr lang="ru-RU" sz="1400" dirty="0"/>
              <a:t> </a:t>
            </a:r>
            <a:r>
              <a:rPr lang="ru-RU" sz="1400" dirty="0" err="1"/>
              <a:t>господарства</a:t>
            </a:r>
            <a:r>
              <a:rPr lang="ru-RU" sz="1400" dirty="0"/>
              <a:t> </a:t>
            </a:r>
            <a:r>
              <a:rPr lang="ru-RU" sz="1400" dirty="0" err="1"/>
              <a:t>Полісся</a:t>
            </a:r>
            <a:r>
              <a:rPr lang="ru-RU" sz="1400" dirty="0"/>
              <a:t> НАН </a:t>
            </a:r>
            <a:r>
              <a:rPr lang="ru-RU" sz="1400" dirty="0" err="1"/>
              <a:t>України</a:t>
            </a:r>
            <a:r>
              <a:rPr lang="ru-RU" sz="1400" dirty="0"/>
              <a:t>, </a:t>
            </a:r>
            <a:r>
              <a:rPr lang="ru-RU" sz="1400" dirty="0" err="1"/>
              <a:t>Інститут</a:t>
            </a:r>
            <a:r>
              <a:rPr lang="ru-RU" sz="1400" dirty="0"/>
              <a:t> </a:t>
            </a:r>
            <a:r>
              <a:rPr lang="ru-RU" sz="1400" dirty="0" err="1"/>
              <a:t>післядипломної</a:t>
            </a:r>
            <a:r>
              <a:rPr lang="ru-RU" sz="1400" dirty="0"/>
              <a:t> </a:t>
            </a:r>
            <a:r>
              <a:rPr lang="ru-RU" sz="1400" dirty="0" err="1"/>
              <a:t>педагогічної</a:t>
            </a:r>
            <a:r>
              <a:rPr lang="ru-RU" sz="1400" dirty="0"/>
              <a:t> </a:t>
            </a:r>
            <a:r>
              <a:rPr lang="ru-RU" sz="1400" dirty="0" err="1"/>
              <a:t>освіти</a:t>
            </a:r>
            <a:r>
              <a:rPr lang="ru-RU" sz="1400" dirty="0"/>
              <a:t> </a:t>
            </a:r>
            <a:r>
              <a:rPr lang="ru-RU" sz="1400" dirty="0" err="1"/>
              <a:t>Київського</a:t>
            </a:r>
            <a:r>
              <a:rPr lang="ru-RU" sz="1400" dirty="0"/>
              <a:t> </a:t>
            </a:r>
            <a:r>
              <a:rPr lang="ru-RU" sz="1400" dirty="0" err="1"/>
              <a:t>Університету</a:t>
            </a:r>
            <a:r>
              <a:rPr lang="ru-RU" sz="1400" dirty="0"/>
              <a:t> </a:t>
            </a:r>
            <a:r>
              <a:rPr lang="ru-RU" sz="1400" dirty="0" err="1"/>
              <a:t>ім</a:t>
            </a:r>
            <a:r>
              <a:rPr lang="ru-RU" sz="1400" dirty="0"/>
              <a:t> Б. </a:t>
            </a:r>
            <a:r>
              <a:rPr lang="ru-RU" sz="1400" dirty="0" err="1"/>
              <a:t>Грінченка</a:t>
            </a:r>
            <a:r>
              <a:rPr lang="ru-RU" sz="1400" dirty="0"/>
              <a:t>, </a:t>
            </a:r>
            <a:r>
              <a:rPr lang="ru-RU" sz="1400" dirty="0" err="1"/>
              <a:t>Таврійський</a:t>
            </a:r>
            <a:r>
              <a:rPr lang="ru-RU" sz="1400" dirty="0"/>
              <a:t> </a:t>
            </a:r>
            <a:r>
              <a:rPr lang="ru-RU" sz="1400" dirty="0" err="1"/>
              <a:t>Державний</a:t>
            </a:r>
            <a:r>
              <a:rPr lang="ru-RU" sz="1400" dirty="0"/>
              <a:t> </a:t>
            </a:r>
            <a:r>
              <a:rPr lang="ru-RU" sz="1400" dirty="0" err="1"/>
              <a:t>Агроекологічний</a:t>
            </a:r>
            <a:r>
              <a:rPr lang="ru-RU" sz="1400" dirty="0"/>
              <a:t> </a:t>
            </a:r>
            <a:r>
              <a:rPr lang="ru-RU" sz="1400" dirty="0" err="1"/>
              <a:t>Університет</a:t>
            </a:r>
            <a:r>
              <a:rPr lang="ru-RU" sz="1400" dirty="0"/>
              <a:t>, </a:t>
            </a:r>
            <a:r>
              <a:rPr lang="ru-RU" sz="1400" dirty="0" err="1"/>
              <a:t>Мелітопольський</a:t>
            </a:r>
            <a:r>
              <a:rPr lang="ru-RU" sz="1400" dirty="0"/>
              <a:t> </a:t>
            </a:r>
            <a:r>
              <a:rPr lang="ru-RU" sz="1400" dirty="0" err="1"/>
              <a:t>Державний</a:t>
            </a:r>
            <a:r>
              <a:rPr lang="ru-RU" sz="1400" dirty="0"/>
              <a:t> </a:t>
            </a:r>
            <a:r>
              <a:rPr lang="ru-RU" sz="1400" dirty="0" err="1"/>
              <a:t>Педагогічний</a:t>
            </a:r>
            <a:r>
              <a:rPr lang="ru-RU" sz="1400" dirty="0"/>
              <a:t> </a:t>
            </a:r>
            <a:r>
              <a:rPr lang="ru-RU" sz="1400" dirty="0" err="1"/>
              <a:t>Університет</a:t>
            </a:r>
            <a:r>
              <a:rPr lang="ru-RU" sz="1400" dirty="0"/>
              <a:t>, </a:t>
            </a:r>
            <a:r>
              <a:rPr lang="ru-RU" sz="1400" dirty="0" err="1"/>
              <a:t>Житомирський</a:t>
            </a:r>
            <a:r>
              <a:rPr lang="ru-RU" sz="1400" dirty="0"/>
              <a:t> </a:t>
            </a:r>
            <a:r>
              <a:rPr lang="ru-RU" sz="1400" dirty="0" err="1"/>
              <a:t>Агроекологічний</a:t>
            </a:r>
            <a:r>
              <a:rPr lang="ru-RU" sz="1400" dirty="0"/>
              <a:t> </a:t>
            </a:r>
            <a:r>
              <a:rPr lang="ru-RU" sz="1400" dirty="0" err="1"/>
              <a:t>коледж</a:t>
            </a:r>
            <a:r>
              <a:rPr lang="ru-RU" sz="1400" dirty="0"/>
              <a:t>, </a:t>
            </a:r>
            <a:r>
              <a:rPr lang="ru-RU" sz="1400" dirty="0" err="1"/>
              <a:t>Державна</a:t>
            </a:r>
            <a:r>
              <a:rPr lang="ru-RU" sz="1400" dirty="0"/>
              <a:t> </a:t>
            </a:r>
            <a:r>
              <a:rPr lang="ru-RU" sz="1400" dirty="0" err="1"/>
              <a:t>науково-дослідна</a:t>
            </a:r>
            <a:r>
              <a:rPr lang="ru-RU" sz="1400" dirty="0"/>
              <a:t> </a:t>
            </a:r>
            <a:r>
              <a:rPr lang="ru-RU" sz="1400" dirty="0" err="1"/>
              <a:t>установа</a:t>
            </a:r>
            <a:r>
              <a:rPr lang="ru-RU" sz="1400" dirty="0"/>
              <a:t> «</a:t>
            </a:r>
            <a:r>
              <a:rPr lang="ru-RU" sz="1400" dirty="0" err="1"/>
              <a:t>Чорнобильський</a:t>
            </a:r>
            <a:r>
              <a:rPr lang="ru-RU" sz="1400" dirty="0"/>
              <a:t> центр з проблем </a:t>
            </a:r>
            <a:r>
              <a:rPr lang="ru-RU" sz="1400" dirty="0" err="1"/>
              <a:t>ядерної</a:t>
            </a:r>
            <a:r>
              <a:rPr lang="ru-RU" sz="1400" dirty="0"/>
              <a:t> </a:t>
            </a:r>
            <a:r>
              <a:rPr lang="ru-RU" sz="1400" dirty="0" err="1"/>
              <a:t>безпеки</a:t>
            </a:r>
            <a:r>
              <a:rPr lang="ru-RU" sz="1400" dirty="0"/>
              <a:t>, </a:t>
            </a:r>
            <a:r>
              <a:rPr lang="ru-RU" sz="1400" dirty="0" err="1"/>
              <a:t>радіоактивних</a:t>
            </a:r>
            <a:r>
              <a:rPr lang="ru-RU" sz="1400" dirty="0"/>
              <a:t> </a:t>
            </a:r>
            <a:r>
              <a:rPr lang="ru-RU" sz="1400" dirty="0" err="1"/>
              <a:t>відходів</a:t>
            </a:r>
            <a:r>
              <a:rPr lang="ru-RU" sz="1400" dirty="0"/>
              <a:t> та </a:t>
            </a:r>
            <a:r>
              <a:rPr lang="ru-RU" sz="1400" dirty="0" err="1"/>
              <a:t>радіоекології</a:t>
            </a:r>
            <a:r>
              <a:rPr lang="ru-RU" sz="1400" dirty="0"/>
              <a:t>»,  </a:t>
            </a:r>
            <a:r>
              <a:rPr lang="ru-RU" sz="1400" dirty="0" err="1"/>
              <a:t>Малинський</a:t>
            </a:r>
            <a:r>
              <a:rPr lang="ru-RU" sz="1400" dirty="0"/>
              <a:t> </a:t>
            </a:r>
            <a:r>
              <a:rPr lang="ru-RU" sz="1400" dirty="0" err="1"/>
              <a:t>лісотехнічний</a:t>
            </a:r>
            <a:r>
              <a:rPr lang="ru-RU" sz="1400" dirty="0"/>
              <a:t> </a:t>
            </a:r>
            <a:r>
              <a:rPr lang="ru-RU" sz="1400" dirty="0" err="1"/>
              <a:t>коледж</a:t>
            </a:r>
            <a:r>
              <a:rPr lang="ru-RU" sz="1400" dirty="0"/>
              <a:t>, </a:t>
            </a:r>
            <a:r>
              <a:rPr lang="ru-RU" sz="1400" dirty="0" err="1"/>
              <a:t>інші</a:t>
            </a:r>
            <a:r>
              <a:rPr lang="ru-RU" sz="1400" dirty="0"/>
              <a:t>. </a:t>
            </a:r>
          </a:p>
        </p:txBody>
      </p:sp>
      <p:cxnSp>
        <p:nvCxnSpPr>
          <p:cNvPr id="18" name="Прямая соединительная линия 17"/>
          <p:cNvCxnSpPr/>
          <p:nvPr/>
        </p:nvCxnSpPr>
        <p:spPr>
          <a:xfrm rot="5400000">
            <a:off x="905198" y="4300581"/>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31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7420" y="400714"/>
            <a:ext cx="5764720" cy="461665"/>
          </a:xfrm>
          <a:prstGeom prst="rect">
            <a:avLst/>
          </a:prstGeom>
        </p:spPr>
        <p:txBody>
          <a:bodyPr wrap="none">
            <a:spAutoFit/>
          </a:bodyPr>
          <a:lstStyle/>
          <a:p>
            <a:r>
              <a:rPr lang="ru-RU" sz="2400" dirty="0" err="1">
                <a:latin typeface="Arial Black" panose="020B0A04020102020204" pitchFamily="34" charset="0"/>
              </a:rPr>
              <a:t>Партнери</a:t>
            </a:r>
            <a:r>
              <a:rPr lang="ru-RU" sz="2400" dirty="0">
                <a:latin typeface="Arial Black" panose="020B0A04020102020204" pitchFamily="34" charset="0"/>
              </a:rPr>
              <a:t> ГЕФ ПМГ у 2016-2018 </a:t>
            </a:r>
            <a:endParaRPr lang="ru-RU" sz="2400" dirty="0"/>
          </a:p>
        </p:txBody>
      </p:sp>
      <p:sp>
        <p:nvSpPr>
          <p:cNvPr id="7" name="Прямоугольник 6"/>
          <p:cNvSpPr/>
          <p:nvPr/>
        </p:nvSpPr>
        <p:spPr>
          <a:xfrm>
            <a:off x="457200" y="1576022"/>
            <a:ext cx="8534400" cy="984885"/>
          </a:xfrm>
          <a:prstGeom prst="rect">
            <a:avLst/>
          </a:prstGeom>
        </p:spPr>
        <p:txBody>
          <a:bodyPr wrap="square">
            <a:spAutoFit/>
          </a:bodyPr>
          <a:lstStyle/>
          <a:p>
            <a:r>
              <a:rPr lang="ru-RU" sz="1600" b="1" dirty="0" err="1"/>
              <a:t>Міжнародні</a:t>
            </a:r>
            <a:r>
              <a:rPr lang="ru-RU" sz="1600" b="1" dirty="0"/>
              <a:t> </a:t>
            </a:r>
            <a:r>
              <a:rPr lang="ru-RU" sz="1600" b="1" dirty="0" err="1"/>
              <a:t>організації</a:t>
            </a:r>
            <a:r>
              <a:rPr lang="ru-RU" sz="1600" b="1" dirty="0" smtClean="0"/>
              <a:t>:</a:t>
            </a:r>
            <a:endParaRPr lang="ru-RU" sz="1600" dirty="0" smtClean="0"/>
          </a:p>
          <a:p>
            <a:r>
              <a:rPr lang="ru-RU" sz="1400" dirty="0"/>
              <a:t>ГЕФ, ЄС, </a:t>
            </a:r>
            <a:r>
              <a:rPr lang="ru-RU" sz="1400" dirty="0" err="1"/>
              <a:t>Укаїнський</a:t>
            </a:r>
            <a:r>
              <a:rPr lang="ru-RU" sz="1400" dirty="0"/>
              <a:t> проект </a:t>
            </a:r>
            <a:r>
              <a:rPr lang="ru-RU" sz="1400" dirty="0" err="1"/>
              <a:t>бізнес</a:t>
            </a:r>
            <a:r>
              <a:rPr lang="ru-RU" sz="1400" dirty="0"/>
              <a:t> </a:t>
            </a:r>
            <a:r>
              <a:rPr lang="ru-RU" sz="1400" dirty="0" err="1"/>
              <a:t>розвитку</a:t>
            </a:r>
            <a:r>
              <a:rPr lang="ru-RU" sz="1400" dirty="0"/>
              <a:t> </a:t>
            </a:r>
            <a:r>
              <a:rPr lang="ru-RU" sz="1400" dirty="0" err="1"/>
              <a:t>плодоовочівництва</a:t>
            </a:r>
            <a:r>
              <a:rPr lang="ru-RU" sz="1400" dirty="0"/>
              <a:t> за </a:t>
            </a:r>
            <a:r>
              <a:rPr lang="ru-RU" sz="1400" dirty="0" err="1"/>
              <a:t>підтримки</a:t>
            </a:r>
            <a:r>
              <a:rPr lang="ru-RU" sz="1400" dirty="0"/>
              <a:t> уряду </a:t>
            </a:r>
            <a:r>
              <a:rPr lang="ru-RU" sz="1400" dirty="0" err="1"/>
              <a:t>Канади</a:t>
            </a:r>
            <a:r>
              <a:rPr lang="ru-RU" sz="1400" dirty="0"/>
              <a:t>, </a:t>
            </a:r>
            <a:r>
              <a:rPr lang="ru-RU" sz="1400" dirty="0" err="1"/>
              <a:t>Ізраїльський</a:t>
            </a:r>
            <a:r>
              <a:rPr lang="ru-RU" sz="1400" dirty="0"/>
              <a:t> центр </a:t>
            </a:r>
            <a:r>
              <a:rPr lang="ru-RU" sz="1400" dirty="0" err="1"/>
              <a:t>міжнародного</a:t>
            </a:r>
            <a:r>
              <a:rPr lang="ru-RU" sz="1400" dirty="0"/>
              <a:t> </a:t>
            </a:r>
            <a:r>
              <a:rPr lang="ru-RU" sz="1400" dirty="0" err="1"/>
              <a:t>співробітництва</a:t>
            </a:r>
            <a:r>
              <a:rPr lang="ru-RU" sz="1400" dirty="0"/>
              <a:t> </a:t>
            </a:r>
            <a:r>
              <a:rPr lang="ru-RU" sz="1400" dirty="0" err="1"/>
              <a:t>Машав</a:t>
            </a:r>
            <a:r>
              <a:rPr lang="ru-RU" sz="1400" dirty="0"/>
              <a:t>, ЮНЕП, ЄЕК ООН, </a:t>
            </a:r>
            <a:r>
              <a:rPr lang="ru-RU" sz="1400" dirty="0" err="1" smtClean="0"/>
              <a:t>повномасштабні</a:t>
            </a:r>
            <a:r>
              <a:rPr lang="ru-RU" sz="1400" dirty="0" smtClean="0"/>
              <a:t> </a:t>
            </a:r>
            <a:r>
              <a:rPr lang="ru-RU" sz="1400" dirty="0" err="1" smtClean="0"/>
              <a:t>проекти</a:t>
            </a:r>
            <a:r>
              <a:rPr lang="ru-RU" sz="1400" dirty="0" smtClean="0"/>
              <a:t> ГЕФ, </a:t>
            </a:r>
            <a:r>
              <a:rPr lang="ru-RU" sz="1400" dirty="0" err="1" smtClean="0"/>
              <a:t>інші</a:t>
            </a:r>
            <a:endParaRPr lang="ru-RU" sz="1400" dirty="0"/>
          </a:p>
        </p:txBody>
      </p:sp>
      <p:cxnSp>
        <p:nvCxnSpPr>
          <p:cNvPr id="10" name="Прямая соединительная линия 9"/>
          <p:cNvCxnSpPr/>
          <p:nvPr/>
        </p:nvCxnSpPr>
        <p:spPr>
          <a:xfrm rot="5400000">
            <a:off x="905198" y="1170630"/>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457200" y="3462595"/>
            <a:ext cx="8534400" cy="984885"/>
          </a:xfrm>
          <a:prstGeom prst="rect">
            <a:avLst/>
          </a:prstGeom>
        </p:spPr>
        <p:txBody>
          <a:bodyPr wrap="square">
            <a:spAutoFit/>
          </a:bodyPr>
          <a:lstStyle/>
          <a:p>
            <a:r>
              <a:rPr lang="ru-RU" sz="1600" b="1" dirty="0" err="1"/>
              <a:t>Місцеві</a:t>
            </a:r>
            <a:r>
              <a:rPr lang="ru-RU" sz="1600" b="1" dirty="0"/>
              <a:t> </a:t>
            </a:r>
            <a:r>
              <a:rPr lang="ru-RU" sz="1600" b="1" dirty="0" err="1"/>
              <a:t>органи</a:t>
            </a:r>
            <a:r>
              <a:rPr lang="ru-RU" sz="1600" b="1" dirty="0"/>
              <a:t> </a:t>
            </a:r>
            <a:r>
              <a:rPr lang="ru-RU" sz="1600" b="1" dirty="0" err="1"/>
              <a:t>влади</a:t>
            </a:r>
            <a:r>
              <a:rPr lang="ru-RU" sz="1600" b="1" dirty="0" smtClean="0"/>
              <a:t>:</a:t>
            </a:r>
          </a:p>
          <a:p>
            <a:r>
              <a:rPr lang="ru-RU" sz="1400" dirty="0" err="1"/>
              <a:t>Житомирська</a:t>
            </a:r>
            <a:r>
              <a:rPr lang="ru-RU" sz="1400" dirty="0"/>
              <a:t> ОДА, </a:t>
            </a:r>
            <a:r>
              <a:rPr lang="ru-RU" sz="1400" dirty="0" err="1"/>
              <a:t>Запорізька</a:t>
            </a:r>
            <a:r>
              <a:rPr lang="ru-RU" sz="1400" dirty="0"/>
              <a:t> ОДА, </a:t>
            </a:r>
            <a:r>
              <a:rPr lang="ru-RU" sz="1400" dirty="0" err="1"/>
              <a:t>Луганська</a:t>
            </a:r>
            <a:r>
              <a:rPr lang="ru-RU" sz="1400" dirty="0"/>
              <a:t> ОДА, </a:t>
            </a:r>
            <a:r>
              <a:rPr lang="ru-RU" sz="1400" dirty="0" err="1"/>
              <a:t>Донецька</a:t>
            </a:r>
            <a:r>
              <a:rPr lang="ru-RU" sz="1400" dirty="0"/>
              <a:t> ОДА, </a:t>
            </a:r>
            <a:r>
              <a:rPr lang="ru-RU" sz="1400" dirty="0" err="1"/>
              <a:t>Хесонська</a:t>
            </a:r>
            <a:r>
              <a:rPr lang="ru-RU" sz="1400" dirty="0"/>
              <a:t> ОДА, </a:t>
            </a:r>
            <a:r>
              <a:rPr lang="ru-RU" sz="1400" dirty="0" err="1"/>
              <a:t>Чернігівська</a:t>
            </a:r>
            <a:r>
              <a:rPr lang="ru-RU" sz="1400" dirty="0"/>
              <a:t> ОДА та </a:t>
            </a:r>
            <a:r>
              <a:rPr lang="ru-RU" sz="1400" dirty="0" err="1"/>
              <a:t>районні</a:t>
            </a:r>
            <a:r>
              <a:rPr lang="ru-RU" sz="1400" dirty="0"/>
              <a:t>, </a:t>
            </a:r>
            <a:r>
              <a:rPr lang="ru-RU" sz="1400" dirty="0" err="1"/>
              <a:t>міські</a:t>
            </a:r>
            <a:r>
              <a:rPr lang="ru-RU" sz="1400" dirty="0"/>
              <a:t>, </a:t>
            </a:r>
            <a:r>
              <a:rPr lang="ru-RU" sz="1400" dirty="0" err="1"/>
              <a:t>сільські</a:t>
            </a:r>
            <a:r>
              <a:rPr lang="ru-RU" sz="1400" dirty="0"/>
              <a:t> ради </a:t>
            </a:r>
            <a:r>
              <a:rPr lang="ru-RU" sz="1400" dirty="0" err="1"/>
              <a:t>цих</a:t>
            </a:r>
            <a:r>
              <a:rPr lang="ru-RU" sz="1400" dirty="0"/>
              <a:t> областей, </a:t>
            </a:r>
            <a:r>
              <a:rPr lang="ru-RU" sz="1400" dirty="0" err="1"/>
              <a:t>управління</a:t>
            </a:r>
            <a:r>
              <a:rPr lang="ru-RU" sz="1400" dirty="0"/>
              <a:t> </a:t>
            </a:r>
            <a:r>
              <a:rPr lang="ru-RU" sz="1400" dirty="0" err="1"/>
              <a:t>Національної</a:t>
            </a:r>
            <a:r>
              <a:rPr lang="ru-RU" sz="1400" dirty="0"/>
              <a:t> </a:t>
            </a:r>
            <a:r>
              <a:rPr lang="ru-RU" sz="1400" dirty="0" err="1"/>
              <a:t>поліції</a:t>
            </a:r>
            <a:r>
              <a:rPr lang="ru-RU" sz="1400" dirty="0"/>
              <a:t> на </a:t>
            </a:r>
            <a:r>
              <a:rPr lang="ru-RU" sz="1400" dirty="0" err="1"/>
              <a:t>місцевому</a:t>
            </a:r>
            <a:r>
              <a:rPr lang="ru-RU" sz="1400" dirty="0"/>
              <a:t> </a:t>
            </a:r>
            <a:r>
              <a:rPr lang="ru-RU" sz="1400" dirty="0" err="1"/>
              <a:t>рівні</a:t>
            </a:r>
            <a:r>
              <a:rPr lang="ru-RU" sz="1400" dirty="0" smtClean="0"/>
              <a:t>.</a:t>
            </a:r>
            <a:endParaRPr lang="ru-RU" sz="1400" dirty="0"/>
          </a:p>
        </p:txBody>
      </p:sp>
      <p:cxnSp>
        <p:nvCxnSpPr>
          <p:cNvPr id="14" name="Прямая соединительная линия 13"/>
          <p:cNvCxnSpPr/>
          <p:nvPr/>
        </p:nvCxnSpPr>
        <p:spPr>
          <a:xfrm rot="5400000">
            <a:off x="905198" y="30572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457200" y="5555159"/>
            <a:ext cx="8534400" cy="769441"/>
          </a:xfrm>
          <a:prstGeom prst="rect">
            <a:avLst/>
          </a:prstGeom>
        </p:spPr>
        <p:txBody>
          <a:bodyPr wrap="square">
            <a:spAutoFit/>
          </a:bodyPr>
          <a:lstStyle/>
          <a:p>
            <a:r>
              <a:rPr lang="ru-RU" sz="1600" b="1" dirty="0" err="1"/>
              <a:t>Національні</a:t>
            </a:r>
            <a:r>
              <a:rPr lang="ru-RU" sz="1600" b="1" dirty="0"/>
              <a:t> </a:t>
            </a:r>
            <a:r>
              <a:rPr lang="ru-RU" sz="1600" b="1" dirty="0" err="1"/>
              <a:t>партнери</a:t>
            </a:r>
            <a:r>
              <a:rPr lang="ru-RU" sz="1600" b="1" dirty="0"/>
              <a:t>: </a:t>
            </a:r>
            <a:endParaRPr lang="ru-RU" sz="1600" b="1" dirty="0" smtClean="0"/>
          </a:p>
          <a:p>
            <a:r>
              <a:rPr lang="ru-RU" sz="1400" dirty="0" err="1"/>
              <a:t>Верховна</a:t>
            </a:r>
            <a:r>
              <a:rPr lang="ru-RU" sz="1400" dirty="0"/>
              <a:t> Рада </a:t>
            </a:r>
            <a:r>
              <a:rPr lang="ru-RU" sz="1400" dirty="0" err="1"/>
              <a:t>України</a:t>
            </a:r>
            <a:r>
              <a:rPr lang="ru-RU" sz="1400" dirty="0"/>
              <a:t>, </a:t>
            </a:r>
            <a:r>
              <a:rPr lang="ru-RU" sz="1400" dirty="0" err="1"/>
              <a:t>Міністерства</a:t>
            </a:r>
            <a:r>
              <a:rPr lang="ru-RU" sz="1400" dirty="0"/>
              <a:t>, </a:t>
            </a:r>
            <a:r>
              <a:rPr lang="ru-RU" sz="1400" dirty="0" err="1"/>
              <a:t>Державне</a:t>
            </a:r>
            <a:r>
              <a:rPr lang="ru-RU" sz="1400" dirty="0"/>
              <a:t> </a:t>
            </a:r>
            <a:r>
              <a:rPr lang="ru-RU" sz="1400" dirty="0" err="1"/>
              <a:t>Агенство</a:t>
            </a:r>
            <a:r>
              <a:rPr lang="ru-RU" sz="1400" dirty="0"/>
              <a:t> з </a:t>
            </a:r>
            <a:r>
              <a:rPr lang="ru-RU" sz="1400" dirty="0" err="1"/>
              <a:t>Енергоефективності</a:t>
            </a:r>
            <a:r>
              <a:rPr lang="ru-RU" sz="1400" dirty="0"/>
              <a:t> та </a:t>
            </a:r>
            <a:r>
              <a:rPr lang="ru-RU" sz="1400" dirty="0" err="1"/>
              <a:t>Енергозбереження</a:t>
            </a:r>
            <a:r>
              <a:rPr lang="ru-RU" sz="1400" dirty="0"/>
              <a:t>, </a:t>
            </a:r>
            <a:r>
              <a:rPr lang="ru-RU" sz="1400" dirty="0" err="1"/>
              <a:t>Експертне</a:t>
            </a:r>
            <a:r>
              <a:rPr lang="ru-RU" sz="1400" dirty="0"/>
              <a:t> </a:t>
            </a:r>
            <a:r>
              <a:rPr lang="ru-RU" sz="1400" dirty="0" err="1"/>
              <a:t>середовище</a:t>
            </a:r>
            <a:r>
              <a:rPr lang="ru-RU" sz="1400" dirty="0" smtClean="0"/>
              <a:t>.</a:t>
            </a:r>
            <a:endParaRPr lang="ru-RU" sz="1400" dirty="0"/>
          </a:p>
        </p:txBody>
      </p:sp>
      <p:cxnSp>
        <p:nvCxnSpPr>
          <p:cNvPr id="18" name="Прямая соединительная линия 17"/>
          <p:cNvCxnSpPr/>
          <p:nvPr/>
        </p:nvCxnSpPr>
        <p:spPr>
          <a:xfrm rot="5400000">
            <a:off x="905198" y="5149767"/>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370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7420" y="400714"/>
            <a:ext cx="4196983" cy="461665"/>
          </a:xfrm>
          <a:prstGeom prst="rect">
            <a:avLst/>
          </a:prstGeom>
        </p:spPr>
        <p:txBody>
          <a:bodyPr wrap="none">
            <a:spAutoFit/>
          </a:bodyPr>
          <a:lstStyle/>
          <a:p>
            <a:r>
              <a:rPr lang="ru-RU" sz="2400" dirty="0">
                <a:latin typeface="Arial Black" panose="020B0A04020102020204" pitchFamily="34" charset="0"/>
              </a:rPr>
              <a:t>Контактна </a:t>
            </a:r>
            <a:r>
              <a:rPr lang="ru-RU" sz="2400" dirty="0" err="1">
                <a:latin typeface="Arial Black" panose="020B0A04020102020204" pitchFamily="34" charset="0"/>
              </a:rPr>
              <a:t>інформація</a:t>
            </a:r>
            <a:r>
              <a:rPr lang="ru-RU" sz="2400" dirty="0">
                <a:latin typeface="Arial Black" panose="020B0A04020102020204" pitchFamily="34" charset="0"/>
              </a:rPr>
              <a:t>:</a:t>
            </a:r>
            <a:endParaRPr lang="ru-RU" sz="2400" dirty="0"/>
          </a:p>
        </p:txBody>
      </p:sp>
      <p:sp>
        <p:nvSpPr>
          <p:cNvPr id="7" name="Прямоугольник 6"/>
          <p:cNvSpPr/>
          <p:nvPr/>
        </p:nvSpPr>
        <p:spPr>
          <a:xfrm>
            <a:off x="457200" y="2720876"/>
            <a:ext cx="8534400" cy="2554545"/>
          </a:xfrm>
          <a:prstGeom prst="rect">
            <a:avLst/>
          </a:prstGeom>
        </p:spPr>
        <p:txBody>
          <a:bodyPr wrap="square">
            <a:spAutoFit/>
          </a:bodyPr>
          <a:lstStyle/>
          <a:p>
            <a:r>
              <a:rPr lang="ru-RU" sz="1600" b="1" dirty="0"/>
              <a:t>www.sgpinfo.org.ua</a:t>
            </a:r>
          </a:p>
          <a:p>
            <a:r>
              <a:rPr lang="ru-RU" sz="1600" dirty="0"/>
              <a:t>https://twitter.com/gefnetukr </a:t>
            </a:r>
            <a:endParaRPr lang="ru-RU" sz="1600" dirty="0" smtClean="0"/>
          </a:p>
          <a:p>
            <a:r>
              <a:rPr lang="en-US" sz="1600" dirty="0"/>
              <a:t>https://www.youtube.com/channel/UC59CObWqBHcjKxOXvPGIkjQ</a:t>
            </a:r>
            <a:endParaRPr lang="ru-RU" sz="1600" dirty="0"/>
          </a:p>
          <a:p>
            <a:endParaRPr lang="ru-RU" sz="1600" b="1" dirty="0"/>
          </a:p>
          <a:p>
            <a:r>
              <a:rPr lang="ru-RU" sz="1600" b="1" dirty="0" err="1"/>
              <a:t>Світлана</a:t>
            </a:r>
            <a:r>
              <a:rPr lang="ru-RU" sz="1600" b="1" dirty="0"/>
              <a:t> </a:t>
            </a:r>
            <a:r>
              <a:rPr lang="ru-RU" sz="1600" b="1" dirty="0" err="1"/>
              <a:t>Нігородова</a:t>
            </a:r>
            <a:r>
              <a:rPr lang="ru-RU" sz="1600" b="1" dirty="0"/>
              <a:t>, </a:t>
            </a:r>
            <a:r>
              <a:rPr lang="ru-RU" sz="1600" b="1" dirty="0" err="1"/>
              <a:t>Національний</a:t>
            </a:r>
            <a:r>
              <a:rPr lang="ru-RU" sz="1600" b="1" dirty="0"/>
              <a:t> координатор, </a:t>
            </a:r>
            <a:r>
              <a:rPr lang="ru-RU" sz="1600" dirty="0"/>
              <a:t>Svitlanan@unops.org </a:t>
            </a:r>
            <a:endParaRPr lang="ru-RU" sz="1600" dirty="0" smtClean="0"/>
          </a:p>
          <a:p>
            <a:endParaRPr lang="ru-RU" sz="1600" dirty="0"/>
          </a:p>
          <a:p>
            <a:r>
              <a:rPr lang="ru-RU" sz="1600" b="1" dirty="0"/>
              <a:t>Валентина Кириченко, </a:t>
            </a:r>
            <a:r>
              <a:rPr lang="ru-RU" sz="1600" b="1" dirty="0" err="1"/>
              <a:t>Асистент</a:t>
            </a:r>
            <a:r>
              <a:rPr lang="ru-RU" sz="1600" b="1" dirty="0"/>
              <a:t> </a:t>
            </a:r>
            <a:r>
              <a:rPr lang="ru-RU" sz="1600" b="1" dirty="0" err="1"/>
              <a:t>програми</a:t>
            </a:r>
            <a:r>
              <a:rPr lang="ru-RU" sz="1600" b="1" dirty="0"/>
              <a:t>, </a:t>
            </a:r>
            <a:r>
              <a:rPr lang="ru-RU" sz="1600" dirty="0"/>
              <a:t>ValentynaK@unops.org </a:t>
            </a:r>
          </a:p>
          <a:p>
            <a:endParaRPr lang="ru-RU" sz="1600" b="1" dirty="0"/>
          </a:p>
          <a:p>
            <a:r>
              <a:rPr lang="ru-RU" sz="1600" b="1" dirty="0"/>
              <a:t>ПРООН в </a:t>
            </a:r>
            <a:r>
              <a:rPr lang="ru-RU" sz="1600" b="1" dirty="0" err="1"/>
              <a:t>Україні</a:t>
            </a:r>
            <a:r>
              <a:rPr lang="ru-RU" sz="1600" b="1" dirty="0"/>
              <a:t>, </a:t>
            </a:r>
            <a:r>
              <a:rPr lang="ru-RU" sz="1600" dirty="0" err="1"/>
              <a:t>Кловський</a:t>
            </a:r>
            <a:r>
              <a:rPr lang="ru-RU" sz="1600" dirty="0"/>
              <a:t> </a:t>
            </a:r>
            <a:r>
              <a:rPr lang="ru-RU" sz="1600" dirty="0" err="1"/>
              <a:t>узвіз</a:t>
            </a:r>
            <a:r>
              <a:rPr lang="ru-RU" sz="1600" dirty="0"/>
              <a:t> 1,</a:t>
            </a:r>
          </a:p>
          <a:p>
            <a:r>
              <a:rPr lang="ru-RU" sz="1600" dirty="0"/>
              <a:t>тел: +380 44 253 93 63 </a:t>
            </a:r>
          </a:p>
        </p:txBody>
      </p:sp>
      <p:cxnSp>
        <p:nvCxnSpPr>
          <p:cNvPr id="10" name="Прямая соединительная линия 9"/>
          <p:cNvCxnSpPr/>
          <p:nvPr/>
        </p:nvCxnSpPr>
        <p:spPr>
          <a:xfrm rot="5400000">
            <a:off x="905198" y="2315484"/>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41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6379D-6DBA-45A3-B8BF-0EFED787705F}" type="slidenum">
              <a:rPr lang="en-US" smtClean="0"/>
              <a:pPr/>
              <a:t>2</a:t>
            </a:fld>
            <a:endParaRPr lang="en-US"/>
          </a:p>
        </p:txBody>
      </p:sp>
      <p:sp>
        <p:nvSpPr>
          <p:cNvPr id="5" name="Rectangle 4"/>
          <p:cNvSpPr/>
          <p:nvPr/>
        </p:nvSpPr>
        <p:spPr>
          <a:xfrm>
            <a:off x="1104899" y="1624078"/>
            <a:ext cx="7304463" cy="2031325"/>
          </a:xfrm>
          <a:prstGeom prst="rect">
            <a:avLst/>
          </a:prstGeom>
        </p:spPr>
        <p:txBody>
          <a:bodyPr wrap="square">
            <a:spAutoFit/>
          </a:bodyPr>
          <a:lstStyle/>
          <a:p>
            <a:r>
              <a:rPr lang="uk-UA" altLang="en-US" b="1" dirty="0" smtClean="0">
                <a:latin typeface="Arial" panose="020B0604020202020204" pitchFamily="34" charset="0"/>
                <a:cs typeface="Arial" panose="020B0604020202020204" pitchFamily="34" charset="0"/>
              </a:rPr>
              <a:t>Глобальні проблеми є результатом сукупних дій осіб, сімей, малих груп, приватних компаній, а також місцевих, регіональних та національних органів влади. </a:t>
            </a:r>
            <a:r>
              <a:rPr lang="en-US" b="1" dirty="0" smtClean="0">
                <a:latin typeface="Arial" panose="020B0604020202020204" pitchFamily="34" charset="0"/>
                <a:cs typeface="Arial" panose="020B0604020202020204" pitchFamily="34" charset="0"/>
              </a:rPr>
              <a:t> </a:t>
            </a:r>
            <a:r>
              <a:rPr lang="uk-UA" b="1" dirty="0" smtClean="0">
                <a:latin typeface="Arial" panose="020B0604020202020204" pitchFamily="34" charset="0"/>
                <a:cs typeface="Arial" panose="020B0604020202020204" pitchFamily="34" charset="0"/>
              </a:rPr>
              <a:t>Рішення, які знаходять місцеві люди</a:t>
            </a:r>
            <a:r>
              <a:rPr lang="en-US" b="1" dirty="0" smtClean="0">
                <a:latin typeface="Arial" panose="020B0604020202020204" pitchFamily="34" charset="0"/>
                <a:cs typeface="Arial" panose="020B0604020202020204" pitchFamily="34" charset="0"/>
              </a:rPr>
              <a:t>, </a:t>
            </a:r>
            <a:r>
              <a:rPr lang="uk-UA" b="1" dirty="0" smtClean="0">
                <a:latin typeface="Arial" panose="020B0604020202020204" pitchFamily="34" charset="0"/>
                <a:cs typeface="Arial" panose="020B0604020202020204" pitchFamily="34" charset="0"/>
              </a:rPr>
              <a:t>є дуже креативними і  мають усі шанси на ефективніший шлях вирішення цих проблем. </a:t>
            </a:r>
          </a:p>
          <a:p>
            <a:endParaRPr lang="en-US" dirty="0">
              <a:latin typeface="Arial" panose="020B0604020202020204" pitchFamily="34" charset="0"/>
              <a:cs typeface="Arial" panose="020B0604020202020204" pitchFamily="34" charset="0"/>
            </a:endParaRPr>
          </a:p>
          <a:p>
            <a:pPr algn="r"/>
            <a:r>
              <a:rPr lang="en-US" dirty="0" smtClean="0">
                <a:latin typeface="Arial" panose="020B0604020202020204" pitchFamily="34" charset="0"/>
                <a:cs typeface="Arial" panose="020B0604020202020204" pitchFamily="34" charset="0"/>
              </a:rPr>
              <a:t>(</a:t>
            </a:r>
            <a:r>
              <a:rPr lang="uk-UA" dirty="0" err="1" smtClean="0">
                <a:latin typeface="Arial" panose="020B0604020202020204" pitchFamily="34" charset="0"/>
                <a:cs typeface="Arial" panose="020B0604020202020204" pitchFamily="34" charset="0"/>
              </a:rPr>
              <a:t>Еліонор</a:t>
            </a:r>
            <a:r>
              <a:rPr lang="uk-UA" dirty="0" smtClean="0">
                <a:latin typeface="Arial" panose="020B0604020202020204" pitchFamily="34" charset="0"/>
                <a:cs typeface="Arial" panose="020B0604020202020204" pitchFamily="34" charset="0"/>
              </a:rPr>
              <a:t> Остром, </a:t>
            </a:r>
            <a:r>
              <a:rPr lang="uk-UA" dirty="0" err="1" smtClean="0">
                <a:latin typeface="Arial" panose="020B0604020202020204" pitchFamily="34" charset="0"/>
                <a:cs typeface="Arial" panose="020B0604020202020204" pitchFamily="34" charset="0"/>
              </a:rPr>
              <a:t>Лауріат</a:t>
            </a:r>
            <a:r>
              <a:rPr lang="uk-UA" dirty="0" smtClean="0">
                <a:latin typeface="Arial" panose="020B0604020202020204" pitchFamily="34" charset="0"/>
                <a:cs typeface="Arial" panose="020B0604020202020204" pitchFamily="34" charset="0"/>
              </a:rPr>
              <a:t> Нобелівської премії </a:t>
            </a:r>
            <a:r>
              <a:rPr lang="en-US" dirty="0" smtClean="0">
                <a:latin typeface="Arial" panose="020B0604020202020204" pitchFamily="34" charset="0"/>
                <a:cs typeface="Arial" panose="020B0604020202020204" pitchFamily="34" charset="0"/>
              </a:rPr>
              <a:t> 2012)</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008" y="4114800"/>
            <a:ext cx="5133008" cy="3419868"/>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2148" t="14845" r="21545" b="7031"/>
          <a:stretch/>
        </p:blipFill>
        <p:spPr>
          <a:xfrm>
            <a:off x="4572000" y="4114800"/>
            <a:ext cx="5198802" cy="3419868"/>
          </a:xfrm>
          <a:prstGeom prst="rect">
            <a:avLst/>
          </a:prstGeom>
        </p:spPr>
      </p:pic>
      <p:cxnSp>
        <p:nvCxnSpPr>
          <p:cNvPr id="8" name="Straight Connector 7"/>
          <p:cNvCxnSpPr/>
          <p:nvPr/>
        </p:nvCxnSpPr>
        <p:spPr>
          <a:xfrm>
            <a:off x="457200" y="124591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email">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3" name="Прямоугольник 2"/>
          <p:cNvSpPr/>
          <p:nvPr/>
        </p:nvSpPr>
        <p:spPr>
          <a:xfrm>
            <a:off x="457200" y="436374"/>
            <a:ext cx="5269391" cy="461665"/>
          </a:xfrm>
          <a:prstGeom prst="rect">
            <a:avLst/>
          </a:prstGeom>
        </p:spPr>
        <p:txBody>
          <a:bodyPr wrap="none">
            <a:spAutoFit/>
          </a:bodyPr>
          <a:lstStyle/>
          <a:p>
            <a:r>
              <a:rPr lang="uk-UA" sz="2400" dirty="0">
                <a:latin typeface="Arial Black" panose="020B0A04020102020204" pitchFamily="34" charset="0"/>
              </a:rPr>
              <a:t>ПМГ</a:t>
            </a:r>
            <a:r>
              <a:rPr lang="en-US" sz="2400" dirty="0">
                <a:latin typeface="Arial Black" panose="020B0A04020102020204" pitchFamily="34" charset="0"/>
              </a:rPr>
              <a:t>: </a:t>
            </a:r>
            <a:r>
              <a:rPr lang="uk-UA" sz="2400" dirty="0">
                <a:latin typeface="Arial Black" panose="020B0A04020102020204" pitchFamily="34" charset="0"/>
              </a:rPr>
              <a:t>обґрунтування та підхід</a:t>
            </a:r>
            <a:endParaRPr lang="ru-RU" sz="2400" dirty="0"/>
          </a:p>
        </p:txBody>
      </p:sp>
      <p:sp>
        <p:nvSpPr>
          <p:cNvPr id="10" name="TextBox 9"/>
          <p:cNvSpPr txBox="1"/>
          <p:nvPr/>
        </p:nvSpPr>
        <p:spPr>
          <a:xfrm>
            <a:off x="411471" y="1227959"/>
            <a:ext cx="646331" cy="1200329"/>
          </a:xfrm>
          <a:prstGeom prst="rect">
            <a:avLst/>
          </a:prstGeom>
          <a:noFill/>
        </p:spPr>
        <p:txBody>
          <a:bodyPr wrap="none" rtlCol="0">
            <a:spAutoFit/>
          </a:bodyPr>
          <a:lstStyle/>
          <a:p>
            <a:r>
              <a:rPr lang="en-US" sz="7200" dirty="0" smtClean="0">
                <a:latin typeface="Arial Black" panose="020B0A04020102020204" pitchFamily="34" charset="0"/>
              </a:rPr>
              <a:t>“</a:t>
            </a:r>
            <a:endParaRPr lang="ru-RU" sz="7200" dirty="0">
              <a:latin typeface="Arial Black" panose="020B0A04020102020204" pitchFamily="34" charset="0"/>
            </a:endParaRPr>
          </a:p>
        </p:txBody>
      </p:sp>
      <p:sp>
        <p:nvSpPr>
          <p:cNvPr id="11" name="TextBox 10"/>
          <p:cNvSpPr txBox="1"/>
          <p:nvPr/>
        </p:nvSpPr>
        <p:spPr>
          <a:xfrm>
            <a:off x="8345269" y="3158817"/>
            <a:ext cx="646331" cy="1200329"/>
          </a:xfrm>
          <a:prstGeom prst="rect">
            <a:avLst/>
          </a:prstGeom>
          <a:noFill/>
        </p:spPr>
        <p:txBody>
          <a:bodyPr wrap="none" rtlCol="0">
            <a:spAutoFit/>
          </a:bodyPr>
          <a:lstStyle/>
          <a:p>
            <a:r>
              <a:rPr lang="en-US" sz="7200" dirty="0" smtClean="0">
                <a:latin typeface="Arial Black" panose="020B0A04020102020204" pitchFamily="34" charset="0"/>
              </a:rPr>
              <a:t>”</a:t>
            </a:r>
            <a:endParaRPr lang="ru-RU" sz="7200" dirty="0">
              <a:latin typeface="Arial Black" panose="020B0A04020102020204" pitchFamily="34" charset="0"/>
            </a:endParaRPr>
          </a:p>
        </p:txBody>
      </p:sp>
    </p:spTree>
    <p:extLst>
      <p:ext uri="{BB962C8B-B14F-4D97-AF65-F5344CB8AC3E}">
        <p14:creationId xmlns:p14="http://schemas.microsoft.com/office/powerpoint/2010/main" val="2256369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6379D-6DBA-45A3-B8BF-0EFED787705F}" type="slidenum">
              <a:rPr lang="en-US" smtClean="0"/>
              <a:pPr/>
              <a:t>3</a:t>
            </a:fld>
            <a:endParaRPr lang="en-US"/>
          </a:p>
        </p:txBody>
      </p:sp>
      <p:sp>
        <p:nvSpPr>
          <p:cNvPr id="5" name="Rectangle 4"/>
          <p:cNvSpPr/>
          <p:nvPr/>
        </p:nvSpPr>
        <p:spPr>
          <a:xfrm>
            <a:off x="457200" y="2335797"/>
            <a:ext cx="4242486" cy="3416320"/>
          </a:xfrm>
          <a:prstGeom prst="rect">
            <a:avLst/>
          </a:prstGeom>
        </p:spPr>
        <p:txBody>
          <a:bodyPr wrap="square">
            <a:spAutoFit/>
          </a:bodyPr>
          <a:lstStyle/>
          <a:p>
            <a:pPr>
              <a:buFontTx/>
              <a:buChar char="•"/>
            </a:pPr>
            <a:r>
              <a:rPr lang="en-US" altLang="en-US" b="1" dirty="0" smtClean="0">
                <a:latin typeface="Arial" panose="020B0604020202020204" pitchFamily="34" charset="0"/>
                <a:cs typeface="Arial" panose="020B0604020202020204" pitchFamily="34" charset="0"/>
              </a:rPr>
              <a:t> </a:t>
            </a:r>
            <a:r>
              <a:rPr lang="uk-UA" altLang="en-US" b="1" dirty="0" smtClean="0">
                <a:latin typeface="Arial" panose="020B0604020202020204" pitchFamily="34" charset="0"/>
                <a:cs typeface="Arial" panose="020B0604020202020204" pitchFamily="34" charset="0"/>
              </a:rPr>
              <a:t>Вірить, що існують місцеві шляхи</a:t>
            </a:r>
            <a:r>
              <a:rPr lang="en-US" altLang="en-US" b="1" dirty="0" smtClean="0">
                <a:latin typeface="Arial" panose="020B0604020202020204" pitchFamily="34" charset="0"/>
                <a:cs typeface="Arial" panose="020B0604020202020204" pitchFamily="34" charset="0"/>
              </a:rPr>
              <a:t>/</a:t>
            </a:r>
            <a:r>
              <a:rPr lang="uk-UA" altLang="en-US" b="1" dirty="0" smtClean="0">
                <a:latin typeface="Arial" panose="020B0604020202020204" pitchFamily="34" charset="0"/>
                <a:cs typeface="Arial" panose="020B0604020202020204" pitchFamily="34" charset="0"/>
              </a:rPr>
              <a:t>інструменти вирішення глобальних екологічних проблем</a:t>
            </a:r>
            <a:endParaRPr lang="en-US" altLang="en-US" b="1" dirty="0" smtClean="0">
              <a:latin typeface="Arial" panose="020B0604020202020204" pitchFamily="34" charset="0"/>
              <a:cs typeface="Arial" panose="020B0604020202020204" pitchFamily="34" charset="0"/>
            </a:endParaRPr>
          </a:p>
          <a:p>
            <a:pPr>
              <a:buFontTx/>
              <a:buChar char="•"/>
            </a:pPr>
            <a:endParaRPr lang="en-US" altLang="en-US" b="1" dirty="0" smtClean="0">
              <a:latin typeface="Arial" panose="020B0604020202020204" pitchFamily="34" charset="0"/>
              <a:cs typeface="Arial" panose="020B0604020202020204" pitchFamily="34" charset="0"/>
            </a:endParaRPr>
          </a:p>
          <a:p>
            <a:pPr>
              <a:buFontTx/>
              <a:buChar char="•"/>
            </a:pPr>
            <a:endParaRPr lang="en-US" altLang="en-US" b="1" dirty="0">
              <a:latin typeface="Arial" panose="020B0604020202020204" pitchFamily="34" charset="0"/>
              <a:cs typeface="Arial" panose="020B0604020202020204" pitchFamily="34" charset="0"/>
            </a:endParaRPr>
          </a:p>
          <a:p>
            <a:pPr>
              <a:buFontTx/>
              <a:buChar char="•"/>
            </a:pPr>
            <a:r>
              <a:rPr lang="en-US" altLang="en-US" b="1" dirty="0" smtClean="0">
                <a:latin typeface="Arial" panose="020B0604020202020204" pitchFamily="34" charset="0"/>
                <a:cs typeface="Arial" panose="020B0604020202020204" pitchFamily="34" charset="0"/>
              </a:rPr>
              <a:t> </a:t>
            </a:r>
            <a:r>
              <a:rPr lang="uk-UA" altLang="en-US" b="1" dirty="0" smtClean="0">
                <a:latin typeface="Arial" panose="020B0604020202020204" pitchFamily="34" charset="0"/>
                <a:cs typeface="Arial" panose="020B0604020202020204" pitchFamily="34" charset="0"/>
              </a:rPr>
              <a:t>Підтримує дії та ініціативи громад</a:t>
            </a:r>
            <a:endParaRPr lang="en-US" altLang="en-US" b="1" dirty="0" smtClean="0">
              <a:latin typeface="Arial" panose="020B0604020202020204" pitchFamily="34" charset="0"/>
              <a:cs typeface="Arial" panose="020B0604020202020204" pitchFamily="34" charset="0"/>
            </a:endParaRPr>
          </a:p>
          <a:p>
            <a:pPr>
              <a:buFontTx/>
              <a:buChar char="•"/>
            </a:pPr>
            <a:endParaRPr lang="en-US" altLang="en-US" b="1" dirty="0">
              <a:latin typeface="Arial" panose="020B0604020202020204" pitchFamily="34" charset="0"/>
              <a:cs typeface="Arial" panose="020B0604020202020204" pitchFamily="34" charset="0"/>
            </a:endParaRPr>
          </a:p>
          <a:p>
            <a:pPr>
              <a:buFontTx/>
              <a:buChar char="•"/>
            </a:pPr>
            <a:endParaRPr lang="en-US" altLang="en-US" b="1" dirty="0">
              <a:latin typeface="Arial" panose="020B0604020202020204" pitchFamily="34" charset="0"/>
              <a:cs typeface="Arial" panose="020B0604020202020204" pitchFamily="34" charset="0"/>
            </a:endParaRPr>
          </a:p>
          <a:p>
            <a:pPr>
              <a:buFontTx/>
              <a:buChar char="•"/>
            </a:pPr>
            <a:r>
              <a:rPr lang="en-US" altLang="en-US" b="1" dirty="0">
                <a:latin typeface="Arial" panose="020B0604020202020204" pitchFamily="34" charset="0"/>
                <a:cs typeface="Arial" panose="020B0604020202020204" pitchFamily="34" charset="0"/>
              </a:rPr>
              <a:t> </a:t>
            </a:r>
            <a:r>
              <a:rPr lang="uk-UA" altLang="en-US" b="1" dirty="0" smtClean="0">
                <a:latin typeface="Arial" panose="020B0604020202020204" pitchFamily="34" charset="0"/>
                <a:cs typeface="Arial" panose="020B0604020202020204" pitchFamily="34" charset="0"/>
              </a:rPr>
              <a:t>Докладає зусилля, щоб стати швидким, ефективним, дружнім механізмом та працює з бідними віддаленими громадами</a:t>
            </a:r>
            <a:endParaRPr lang="en-US" alt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8286" y="1254539"/>
            <a:ext cx="3763314" cy="2822486"/>
          </a:xfrm>
          <a:prstGeom prst="rect">
            <a:avLst/>
          </a:prstGeom>
        </p:spPr>
      </p:pic>
      <p:pic>
        <p:nvPicPr>
          <p:cNvPr id="2051" name="Picture 3" descr="https://photos-1.dropbox.com/t/2/AACvJjETM5HsV47VdIMtd3FzmfFHBX9xGpKTsqazmm-JtA/12/61948296/jpeg/32x32/1/1457733600/0/2/IMAG0554.jpg/EI_l_S8YtBogAigC/nVDx0YBStL9ckUwkwoW4_8wm9cGv-_XZQPHBy2d7dS8?size_mode=3&amp;size=800x6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4464" y="4029541"/>
            <a:ext cx="3757136" cy="28284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57200" y="124591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email">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0" name="Прямоугольник 9"/>
          <p:cNvSpPr/>
          <p:nvPr/>
        </p:nvSpPr>
        <p:spPr>
          <a:xfrm>
            <a:off x="457200" y="436374"/>
            <a:ext cx="5269391" cy="461665"/>
          </a:xfrm>
          <a:prstGeom prst="rect">
            <a:avLst/>
          </a:prstGeom>
        </p:spPr>
        <p:txBody>
          <a:bodyPr wrap="none">
            <a:spAutoFit/>
          </a:bodyPr>
          <a:lstStyle/>
          <a:p>
            <a:r>
              <a:rPr lang="uk-UA" sz="2400" dirty="0">
                <a:latin typeface="Arial Black" panose="020B0A04020102020204" pitchFamily="34" charset="0"/>
              </a:rPr>
              <a:t>ПМГ</a:t>
            </a:r>
            <a:r>
              <a:rPr lang="en-US" sz="2400" dirty="0">
                <a:latin typeface="Arial Black" panose="020B0A04020102020204" pitchFamily="34" charset="0"/>
              </a:rPr>
              <a:t>: </a:t>
            </a:r>
            <a:r>
              <a:rPr lang="uk-UA" sz="2400" dirty="0">
                <a:latin typeface="Arial Black" panose="020B0A04020102020204" pitchFamily="34" charset="0"/>
              </a:rPr>
              <a:t>обґрунтування та підхід</a:t>
            </a:r>
            <a:endParaRPr lang="ru-RU" sz="2400" dirty="0"/>
          </a:p>
        </p:txBody>
      </p:sp>
    </p:spTree>
    <p:extLst>
      <p:ext uri="{BB962C8B-B14F-4D97-AF65-F5344CB8AC3E}">
        <p14:creationId xmlns:p14="http://schemas.microsoft.com/office/powerpoint/2010/main" val="266817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6379D-6DBA-45A3-B8BF-0EFED787705F}" type="slidenum">
              <a:rPr lang="en-US" smtClean="0"/>
              <a:pPr/>
              <a:t>4</a:t>
            </a:fld>
            <a:endParaRPr lang="en-US"/>
          </a:p>
        </p:txBody>
      </p:sp>
      <p:cxnSp>
        <p:nvCxnSpPr>
          <p:cNvPr id="8" name="Straight Connector 7"/>
          <p:cNvCxnSpPr/>
          <p:nvPr/>
        </p:nvCxnSpPr>
        <p:spPr>
          <a:xfrm>
            <a:off x="457200" y="124591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57200" y="436374"/>
            <a:ext cx="5269391" cy="461665"/>
          </a:xfrm>
          <a:prstGeom prst="rect">
            <a:avLst/>
          </a:prstGeom>
        </p:spPr>
        <p:txBody>
          <a:bodyPr wrap="none">
            <a:spAutoFit/>
          </a:bodyPr>
          <a:lstStyle/>
          <a:p>
            <a:r>
              <a:rPr lang="uk-UA" sz="2400" dirty="0">
                <a:latin typeface="Arial Black" panose="020B0A04020102020204" pitchFamily="34" charset="0"/>
              </a:rPr>
              <a:t>ПМГ</a:t>
            </a:r>
            <a:r>
              <a:rPr lang="en-US" sz="2400" dirty="0">
                <a:latin typeface="Arial Black" panose="020B0A04020102020204" pitchFamily="34" charset="0"/>
              </a:rPr>
              <a:t>: </a:t>
            </a:r>
            <a:r>
              <a:rPr lang="uk-UA" sz="2400" dirty="0">
                <a:latin typeface="Arial Black" panose="020B0A04020102020204" pitchFamily="34" charset="0"/>
              </a:rPr>
              <a:t>обґрунтування та підхід</a:t>
            </a:r>
            <a:endParaRPr lang="ru-RU" sz="2400" dirty="0"/>
          </a:p>
        </p:txBody>
      </p:sp>
      <p:sp>
        <p:nvSpPr>
          <p:cNvPr id="7" name="Прямоугольник 6"/>
          <p:cNvSpPr/>
          <p:nvPr/>
        </p:nvSpPr>
        <p:spPr>
          <a:xfrm>
            <a:off x="457200" y="1711404"/>
            <a:ext cx="3581400" cy="1107996"/>
          </a:xfrm>
          <a:prstGeom prst="rect">
            <a:avLst/>
          </a:prstGeom>
        </p:spPr>
        <p:txBody>
          <a:bodyPr wrap="square">
            <a:spAutoFit/>
          </a:bodyPr>
          <a:lstStyle/>
          <a:p>
            <a:r>
              <a:rPr lang="ru-RU" sz="1600" b="1" dirty="0"/>
              <a:t>ПМГ </a:t>
            </a:r>
            <a:r>
              <a:rPr lang="ru-RU" sz="1600" b="1" dirty="0" err="1"/>
              <a:t>працює</a:t>
            </a:r>
            <a:r>
              <a:rPr lang="ru-RU" sz="1600" b="1" dirty="0"/>
              <a:t> </a:t>
            </a:r>
            <a:endParaRPr lang="en-US" sz="1600" b="1" dirty="0" smtClean="0"/>
          </a:p>
          <a:p>
            <a:r>
              <a:rPr lang="ru-RU" sz="1600" b="1" dirty="0" smtClean="0"/>
              <a:t>на </a:t>
            </a:r>
            <a:r>
              <a:rPr lang="ru-RU" sz="1600" b="1" dirty="0" err="1" smtClean="0"/>
              <a:t>рівні</a:t>
            </a:r>
            <a:r>
              <a:rPr lang="ru-RU" sz="1600" b="1" dirty="0" smtClean="0"/>
              <a:t> </a:t>
            </a:r>
            <a:r>
              <a:rPr lang="ru-RU" sz="1600" b="1" dirty="0" err="1" smtClean="0"/>
              <a:t>країни</a:t>
            </a:r>
            <a:r>
              <a:rPr lang="ru-RU" sz="1600" b="1" dirty="0" smtClean="0"/>
              <a:t> </a:t>
            </a:r>
            <a:r>
              <a:rPr lang="ru-RU" sz="1600" dirty="0" smtClean="0"/>
              <a:t>в рамках угоди </a:t>
            </a:r>
            <a:r>
              <a:rPr lang="ru-RU" sz="1600" dirty="0" err="1" smtClean="0"/>
              <a:t>між</a:t>
            </a:r>
            <a:r>
              <a:rPr lang="ru-RU" sz="1600" dirty="0" smtClean="0"/>
              <a:t> ПРООН та </a:t>
            </a:r>
            <a:r>
              <a:rPr lang="ru-RU" sz="1600" dirty="0" err="1" smtClean="0"/>
              <a:t>Україною</a:t>
            </a:r>
            <a:r>
              <a:rPr lang="ru-RU" sz="1600" dirty="0" smtClean="0"/>
              <a:t>   </a:t>
            </a:r>
            <a:endParaRPr lang="en-US" sz="1600" dirty="0" smtClean="0"/>
          </a:p>
          <a:p>
            <a:r>
              <a:rPr lang="ru-RU" sz="1600" dirty="0" smtClean="0"/>
              <a:t>(</a:t>
            </a:r>
            <a:r>
              <a:rPr lang="ru-RU" sz="1600" dirty="0"/>
              <a:t>UNDP SBAA </a:t>
            </a:r>
            <a:r>
              <a:rPr lang="ru-RU" sz="1600" dirty="0" err="1"/>
              <a:t>agreement</a:t>
            </a:r>
            <a:r>
              <a:rPr lang="ru-RU" sz="1600" dirty="0"/>
              <a:t>)</a:t>
            </a:r>
          </a:p>
        </p:txBody>
      </p:sp>
      <p:sp>
        <p:nvSpPr>
          <p:cNvPr id="12" name="Прямоугольник 11"/>
          <p:cNvSpPr/>
          <p:nvPr/>
        </p:nvSpPr>
        <p:spPr>
          <a:xfrm>
            <a:off x="5181600" y="1801270"/>
            <a:ext cx="3581400" cy="830997"/>
          </a:xfrm>
          <a:prstGeom prst="rect">
            <a:avLst/>
          </a:prstGeom>
        </p:spPr>
        <p:txBody>
          <a:bodyPr wrap="square">
            <a:spAutoFit/>
          </a:bodyPr>
          <a:lstStyle/>
          <a:p>
            <a:r>
              <a:rPr lang="ru-RU" sz="1600" b="1" dirty="0"/>
              <a:t>ГЕФ ПМГ </a:t>
            </a:r>
            <a:r>
              <a:rPr lang="ru-RU" sz="1600" dirty="0" err="1"/>
              <a:t>управляється</a:t>
            </a:r>
            <a:r>
              <a:rPr lang="ru-RU" sz="1600" dirty="0"/>
              <a:t> </a:t>
            </a:r>
            <a:endParaRPr lang="ru-RU" sz="1600" dirty="0" smtClean="0"/>
          </a:p>
          <a:p>
            <a:r>
              <a:rPr lang="ru-RU" sz="1600" dirty="0" err="1" smtClean="0"/>
              <a:t>офісами</a:t>
            </a:r>
            <a:r>
              <a:rPr lang="ru-RU" sz="1600" dirty="0" smtClean="0"/>
              <a:t> </a:t>
            </a:r>
            <a:r>
              <a:rPr lang="ru-RU" sz="1600" b="1" dirty="0"/>
              <a:t>ПРООН та ЮНОПС </a:t>
            </a:r>
            <a:endParaRPr lang="ru-RU" sz="1600" b="1" dirty="0" smtClean="0"/>
          </a:p>
          <a:p>
            <a:r>
              <a:rPr lang="ru-RU" sz="1600" dirty="0" smtClean="0"/>
              <a:t>на глобальному </a:t>
            </a:r>
            <a:r>
              <a:rPr lang="ru-RU" sz="1600" dirty="0" err="1"/>
              <a:t>рівні</a:t>
            </a:r>
            <a:endParaRPr lang="ru-RU" sz="1600" dirty="0"/>
          </a:p>
        </p:txBody>
      </p:sp>
      <p:sp>
        <p:nvSpPr>
          <p:cNvPr id="13" name="Прямоугольник 12"/>
          <p:cNvSpPr/>
          <p:nvPr/>
        </p:nvSpPr>
        <p:spPr>
          <a:xfrm>
            <a:off x="457200" y="3390860"/>
            <a:ext cx="4114800" cy="1569660"/>
          </a:xfrm>
          <a:prstGeom prst="rect">
            <a:avLst/>
          </a:prstGeom>
        </p:spPr>
        <p:txBody>
          <a:bodyPr wrap="square">
            <a:spAutoFit/>
          </a:bodyPr>
          <a:lstStyle/>
          <a:p>
            <a:r>
              <a:rPr lang="ru-RU" sz="1600" b="1" dirty="0" err="1"/>
              <a:t>Керівний</a:t>
            </a:r>
            <a:r>
              <a:rPr lang="ru-RU" sz="1600" b="1" dirty="0"/>
              <a:t> </a:t>
            </a:r>
            <a:r>
              <a:rPr lang="ru-RU" sz="1600" b="1" dirty="0" err="1"/>
              <a:t>комітет</a:t>
            </a:r>
            <a:r>
              <a:rPr lang="ru-RU" sz="1600" b="1" dirty="0"/>
              <a:t> </a:t>
            </a:r>
            <a:r>
              <a:rPr lang="ru-RU" sz="1600" b="1" dirty="0" err="1"/>
              <a:t>програми</a:t>
            </a:r>
            <a:r>
              <a:rPr lang="ru-RU" sz="1600" b="1" dirty="0"/>
              <a:t> </a:t>
            </a:r>
            <a:endParaRPr lang="ru-RU" sz="1600" b="1" dirty="0" smtClean="0"/>
          </a:p>
          <a:p>
            <a:r>
              <a:rPr lang="ru-RU" sz="1600" b="1" dirty="0" smtClean="0"/>
              <a:t>на </a:t>
            </a:r>
            <a:r>
              <a:rPr lang="ru-RU" sz="1600" b="1" dirty="0"/>
              <a:t>глобальному </a:t>
            </a:r>
            <a:r>
              <a:rPr lang="ru-RU" sz="1600" b="1" dirty="0" err="1"/>
              <a:t>рівні</a:t>
            </a:r>
            <a:r>
              <a:rPr lang="ru-RU" sz="1600" b="1" dirty="0"/>
              <a:t> </a:t>
            </a:r>
            <a:r>
              <a:rPr lang="ru-RU" sz="1600" b="1" dirty="0" err="1"/>
              <a:t>складається</a:t>
            </a:r>
            <a:r>
              <a:rPr lang="ru-RU" sz="1600" b="1" dirty="0"/>
              <a:t> </a:t>
            </a:r>
            <a:endParaRPr lang="ru-RU" sz="1600" b="1" dirty="0" smtClean="0"/>
          </a:p>
          <a:p>
            <a:r>
              <a:rPr lang="ru-RU" sz="1600" dirty="0" smtClean="0"/>
              <a:t>з </a:t>
            </a:r>
            <a:r>
              <a:rPr lang="ru-RU" sz="1600" dirty="0" err="1"/>
              <a:t>представників</a:t>
            </a:r>
            <a:r>
              <a:rPr lang="ru-RU" sz="1600" dirty="0"/>
              <a:t> </a:t>
            </a:r>
            <a:r>
              <a:rPr lang="ru-RU" sz="1600" dirty="0" err="1"/>
              <a:t>Секретаріату</a:t>
            </a:r>
            <a:r>
              <a:rPr lang="ru-RU" sz="1600" dirty="0"/>
              <a:t> ГЕФ, ПРООН, </a:t>
            </a:r>
            <a:r>
              <a:rPr lang="ru-RU" sz="1600" dirty="0" err="1"/>
              <a:t>мережі</a:t>
            </a:r>
            <a:r>
              <a:rPr lang="ru-RU" sz="1600" dirty="0"/>
              <a:t> </a:t>
            </a:r>
            <a:r>
              <a:rPr lang="ru-RU" sz="1600" dirty="0" err="1"/>
              <a:t>організацій</a:t>
            </a:r>
            <a:r>
              <a:rPr lang="ru-RU" sz="1600" dirty="0"/>
              <a:t> </a:t>
            </a:r>
            <a:r>
              <a:rPr lang="ru-RU" sz="1600" dirty="0" err="1"/>
              <a:t>громадянського</a:t>
            </a:r>
            <a:r>
              <a:rPr lang="ru-RU" sz="1600" dirty="0"/>
              <a:t> </a:t>
            </a:r>
            <a:r>
              <a:rPr lang="ru-RU" sz="1600" dirty="0" err="1"/>
              <a:t>суспільства</a:t>
            </a:r>
            <a:r>
              <a:rPr lang="ru-RU" sz="1600" dirty="0"/>
              <a:t>, та </a:t>
            </a:r>
            <a:r>
              <a:rPr lang="ru-RU" sz="1600" dirty="0" err="1" smtClean="0"/>
              <a:t>офісу</a:t>
            </a:r>
            <a:r>
              <a:rPr lang="ru-RU" sz="1600" dirty="0" smtClean="0"/>
              <a:t> </a:t>
            </a:r>
            <a:r>
              <a:rPr lang="ru-RU" sz="1600" dirty="0"/>
              <a:t>ГЕФ ПМГ в </a:t>
            </a:r>
            <a:r>
              <a:rPr lang="ru-RU" sz="1600" dirty="0" err="1"/>
              <a:t>якості</a:t>
            </a:r>
            <a:r>
              <a:rPr lang="ru-RU" sz="1600" dirty="0"/>
              <a:t> </a:t>
            </a:r>
            <a:r>
              <a:rPr lang="ru-RU" sz="1600" dirty="0" err="1"/>
              <a:t>секретаріату</a:t>
            </a:r>
            <a:endParaRPr lang="ru-RU" sz="1600" dirty="0"/>
          </a:p>
        </p:txBody>
      </p:sp>
      <p:sp>
        <p:nvSpPr>
          <p:cNvPr id="14" name="Прямоугольник 13"/>
          <p:cNvSpPr/>
          <p:nvPr/>
        </p:nvSpPr>
        <p:spPr>
          <a:xfrm>
            <a:off x="5181600" y="3470403"/>
            <a:ext cx="3733800" cy="1569660"/>
          </a:xfrm>
          <a:prstGeom prst="rect">
            <a:avLst/>
          </a:prstGeom>
        </p:spPr>
        <p:txBody>
          <a:bodyPr wrap="square">
            <a:spAutoFit/>
          </a:bodyPr>
          <a:lstStyle/>
          <a:p>
            <a:r>
              <a:rPr lang="ru-RU" sz="1600" b="1" dirty="0"/>
              <a:t>ПМГ – корпоративна </a:t>
            </a:r>
            <a:r>
              <a:rPr lang="ru-RU" sz="1600" b="1" dirty="0" err="1"/>
              <a:t>програма</a:t>
            </a:r>
            <a:r>
              <a:rPr lang="ru-RU" sz="1600" b="1" dirty="0"/>
              <a:t> ГЕФ, </a:t>
            </a:r>
            <a:r>
              <a:rPr lang="ru-RU" sz="1600" dirty="0" err="1"/>
              <a:t>зі</a:t>
            </a:r>
            <a:r>
              <a:rPr lang="ru-RU" sz="1600" dirty="0"/>
              <a:t> </a:t>
            </a:r>
            <a:r>
              <a:rPr lang="ru-RU" sz="1600" dirty="0" err="1"/>
              <a:t>спеціальним</a:t>
            </a:r>
            <a:r>
              <a:rPr lang="ru-RU" sz="1600" dirty="0"/>
              <a:t> мандатом </a:t>
            </a:r>
            <a:r>
              <a:rPr lang="ru-RU" sz="1600" dirty="0" err="1"/>
              <a:t>створювати</a:t>
            </a:r>
            <a:r>
              <a:rPr lang="ru-RU" sz="1600" dirty="0"/>
              <a:t> </a:t>
            </a:r>
            <a:r>
              <a:rPr lang="ru-RU" sz="1600" dirty="0" err="1"/>
              <a:t>глобальні</a:t>
            </a:r>
            <a:r>
              <a:rPr lang="ru-RU" sz="1600" dirty="0"/>
              <a:t> </a:t>
            </a:r>
            <a:r>
              <a:rPr lang="ru-RU" sz="1600" dirty="0" err="1"/>
              <a:t>екологічні</a:t>
            </a:r>
            <a:r>
              <a:rPr lang="ru-RU" sz="1600" dirty="0"/>
              <a:t> </a:t>
            </a:r>
            <a:r>
              <a:rPr lang="ru-RU" sz="1600" dirty="0" err="1"/>
              <a:t>переваги</a:t>
            </a:r>
            <a:r>
              <a:rPr lang="ru-RU" sz="1600" dirty="0"/>
              <a:t> на </a:t>
            </a:r>
            <a:r>
              <a:rPr lang="ru-RU" sz="1600" dirty="0" err="1"/>
              <a:t>рівні</a:t>
            </a:r>
            <a:r>
              <a:rPr lang="ru-RU" sz="1600" dirty="0"/>
              <a:t> громад, </a:t>
            </a:r>
            <a:r>
              <a:rPr lang="ru-RU" sz="1600" dirty="0" err="1"/>
              <a:t>організацій</a:t>
            </a:r>
            <a:r>
              <a:rPr lang="ru-RU" sz="1600" dirty="0"/>
              <a:t> громад та </a:t>
            </a:r>
            <a:r>
              <a:rPr lang="ru-RU" sz="1600" dirty="0" err="1"/>
              <a:t>громадських</a:t>
            </a:r>
            <a:r>
              <a:rPr lang="ru-RU" sz="1600" dirty="0"/>
              <a:t> </a:t>
            </a:r>
            <a:r>
              <a:rPr lang="ru-RU" sz="1600" dirty="0" err="1"/>
              <a:t>організацій</a:t>
            </a:r>
            <a:r>
              <a:rPr lang="ru-RU" sz="1600" dirty="0"/>
              <a:t> в </a:t>
            </a:r>
            <a:r>
              <a:rPr lang="ru-RU" sz="1600" dirty="0" err="1" smtClean="0"/>
              <a:t>країнах-учасницях</a:t>
            </a:r>
            <a:r>
              <a:rPr lang="ru-RU" sz="1600" dirty="0" smtClean="0"/>
              <a:t> </a:t>
            </a:r>
            <a:endParaRPr lang="ru-RU" sz="1600" dirty="0"/>
          </a:p>
        </p:txBody>
      </p:sp>
      <p:sp>
        <p:nvSpPr>
          <p:cNvPr id="15" name="Прямоугольник 14"/>
          <p:cNvSpPr/>
          <p:nvPr/>
        </p:nvSpPr>
        <p:spPr>
          <a:xfrm>
            <a:off x="454324" y="5536456"/>
            <a:ext cx="8156276" cy="830997"/>
          </a:xfrm>
          <a:prstGeom prst="rect">
            <a:avLst/>
          </a:prstGeom>
        </p:spPr>
        <p:txBody>
          <a:bodyPr wrap="square">
            <a:spAutoFit/>
          </a:bodyPr>
          <a:lstStyle/>
          <a:p>
            <a:r>
              <a:rPr lang="ru-RU" sz="1600" dirty="0"/>
              <a:t>Таким чином, </a:t>
            </a:r>
            <a:r>
              <a:rPr lang="ru-RU" sz="1600" b="1" dirty="0" err="1"/>
              <a:t>фінансування</a:t>
            </a:r>
            <a:r>
              <a:rPr lang="ru-RU" sz="1600" b="1" dirty="0"/>
              <a:t> </a:t>
            </a:r>
            <a:r>
              <a:rPr lang="ru-RU" sz="1600" b="1" dirty="0" err="1"/>
              <a:t>затверджується</a:t>
            </a:r>
            <a:r>
              <a:rPr lang="ru-RU" sz="1600" b="1" dirty="0"/>
              <a:t> Радою ГЕФ </a:t>
            </a:r>
            <a:r>
              <a:rPr lang="ru-RU" sz="1600" b="1" dirty="0" err="1"/>
              <a:t>кожні</a:t>
            </a:r>
            <a:r>
              <a:rPr lang="ru-RU" sz="1600" b="1" dirty="0"/>
              <a:t> </a:t>
            </a:r>
            <a:r>
              <a:rPr lang="ru-RU" sz="1600" b="1" dirty="0" err="1"/>
              <a:t>чотири</a:t>
            </a:r>
            <a:r>
              <a:rPr lang="ru-RU" sz="1600" b="1" dirty="0"/>
              <a:t> роки </a:t>
            </a:r>
            <a:r>
              <a:rPr lang="ru-RU" sz="1600" dirty="0"/>
              <a:t>через </a:t>
            </a:r>
            <a:r>
              <a:rPr lang="ru-RU" sz="1600" dirty="0" err="1"/>
              <a:t>проектний</a:t>
            </a:r>
            <a:r>
              <a:rPr lang="ru-RU" sz="1600" dirty="0"/>
              <a:t> документ, </a:t>
            </a:r>
            <a:r>
              <a:rPr lang="ru-RU" sz="1600" dirty="0" err="1"/>
              <a:t>що</a:t>
            </a:r>
            <a:r>
              <a:rPr lang="ru-RU" sz="1600" dirty="0"/>
              <a:t> </a:t>
            </a:r>
            <a:r>
              <a:rPr lang="ru-RU" sz="1600" dirty="0" err="1"/>
              <a:t>визначає</a:t>
            </a:r>
            <a:r>
              <a:rPr lang="ru-RU" sz="1600" dirty="0"/>
              <a:t> </a:t>
            </a:r>
            <a:r>
              <a:rPr lang="ru-RU" sz="1600" dirty="0" err="1"/>
              <a:t>індикатори</a:t>
            </a:r>
            <a:r>
              <a:rPr lang="ru-RU" sz="1600" dirty="0"/>
              <a:t> </a:t>
            </a:r>
            <a:r>
              <a:rPr lang="ru-RU" sz="1600" dirty="0" err="1"/>
              <a:t>програми</a:t>
            </a:r>
            <a:r>
              <a:rPr lang="ru-RU" sz="1600" dirty="0"/>
              <a:t> для </a:t>
            </a:r>
            <a:r>
              <a:rPr lang="ru-RU" sz="1600" dirty="0" err="1"/>
              <a:t>кожної</a:t>
            </a:r>
            <a:r>
              <a:rPr lang="ru-RU" sz="1600" dirty="0"/>
              <a:t> </a:t>
            </a:r>
            <a:r>
              <a:rPr lang="ru-RU" sz="1600" dirty="0" err="1"/>
              <a:t>операційної</a:t>
            </a:r>
            <a:r>
              <a:rPr lang="ru-RU" sz="1600" dirty="0"/>
              <a:t> </a:t>
            </a:r>
            <a:r>
              <a:rPr lang="ru-RU" sz="1600" dirty="0" err="1"/>
              <a:t>фази</a:t>
            </a:r>
            <a:r>
              <a:rPr lang="ru-RU" sz="1600" dirty="0"/>
              <a:t> ГЕФ. </a:t>
            </a:r>
          </a:p>
        </p:txBody>
      </p:sp>
      <p:cxnSp>
        <p:nvCxnSpPr>
          <p:cNvPr id="17" name="Прямая соединительная линия 16"/>
          <p:cNvCxnSpPr/>
          <p:nvPr/>
        </p:nvCxnSpPr>
        <p:spPr>
          <a:xfrm rot="5400000">
            <a:off x="905198" y="1306012"/>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rot="5400000">
            <a:off x="5632474" y="1395879"/>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5400000">
            <a:off x="905198" y="29810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a:off x="5632474" y="3070870"/>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905198" y="5131065"/>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13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425344" y="6492875"/>
            <a:ext cx="984019" cy="365125"/>
          </a:xfrm>
        </p:spPr>
        <p:txBody>
          <a:bodyPr/>
          <a:lstStyle/>
          <a:p>
            <a:fld id="{DE96379D-6DBA-45A3-B8BF-0EFED787705F}" type="slidenum">
              <a:rPr lang="en-US" smtClean="0"/>
              <a:pPr/>
              <a:t>5</a:t>
            </a:fld>
            <a:endParaRPr lang="en-US"/>
          </a:p>
        </p:txBody>
      </p:sp>
      <p:cxnSp>
        <p:nvCxnSpPr>
          <p:cNvPr id="8" name="Straight Connector 7"/>
          <p:cNvCxnSpPr/>
          <p:nvPr/>
        </p:nvCxnSpPr>
        <p:spPr>
          <a:xfrm>
            <a:off x="457200" y="124591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57200" y="436374"/>
            <a:ext cx="3738524" cy="461665"/>
          </a:xfrm>
          <a:prstGeom prst="rect">
            <a:avLst/>
          </a:prstGeom>
        </p:spPr>
        <p:txBody>
          <a:bodyPr wrap="none">
            <a:spAutoFit/>
          </a:bodyPr>
          <a:lstStyle/>
          <a:p>
            <a:r>
              <a:rPr lang="uk-UA" sz="2400" dirty="0">
                <a:latin typeface="Arial Black" panose="020B0A04020102020204" pitchFamily="34" charset="0"/>
              </a:rPr>
              <a:t>ПМГ</a:t>
            </a:r>
            <a:r>
              <a:rPr lang="en-US" sz="2400" dirty="0">
                <a:latin typeface="Arial Black" panose="020B0A04020102020204" pitchFamily="34" charset="0"/>
              </a:rPr>
              <a:t>: </a:t>
            </a:r>
            <a:r>
              <a:rPr lang="uk-UA" sz="2400" dirty="0">
                <a:latin typeface="Arial Black" panose="020B0A04020102020204" pitchFamily="34" charset="0"/>
              </a:rPr>
              <a:t>на рівні країни</a:t>
            </a:r>
            <a:endParaRPr lang="ru-RU" sz="2400" dirty="0"/>
          </a:p>
        </p:txBody>
      </p:sp>
      <p:sp>
        <p:nvSpPr>
          <p:cNvPr id="7" name="Прямоугольник 6"/>
          <p:cNvSpPr/>
          <p:nvPr/>
        </p:nvSpPr>
        <p:spPr>
          <a:xfrm>
            <a:off x="457199" y="1711404"/>
            <a:ext cx="8229601" cy="1077218"/>
          </a:xfrm>
          <a:prstGeom prst="rect">
            <a:avLst/>
          </a:prstGeom>
        </p:spPr>
        <p:txBody>
          <a:bodyPr wrap="square">
            <a:spAutoFit/>
          </a:bodyPr>
          <a:lstStyle/>
          <a:p>
            <a:r>
              <a:rPr lang="ru-RU" sz="1600" b="1" dirty="0" err="1"/>
              <a:t>Стратегія</a:t>
            </a:r>
            <a:r>
              <a:rPr lang="ru-RU" sz="1600" b="1" dirty="0"/>
              <a:t> ГЕФ ПМГ </a:t>
            </a:r>
            <a:r>
              <a:rPr lang="ru-RU" sz="1600" b="1" dirty="0" err="1"/>
              <a:t>визначає</a:t>
            </a:r>
            <a:r>
              <a:rPr lang="ru-RU" sz="1600" b="1" dirty="0"/>
              <a:t> </a:t>
            </a:r>
            <a:r>
              <a:rPr lang="ru-RU" sz="1600" b="1" dirty="0" err="1"/>
              <a:t>пріоритетні</a:t>
            </a:r>
            <a:r>
              <a:rPr lang="ru-RU" sz="1600" b="1" dirty="0"/>
              <a:t> </a:t>
            </a:r>
            <a:r>
              <a:rPr lang="ru-RU" sz="1600" b="1" dirty="0" err="1"/>
              <a:t>ландшафти</a:t>
            </a:r>
            <a:r>
              <a:rPr lang="ru-RU" sz="1600" b="1" dirty="0"/>
              <a:t> та </a:t>
            </a:r>
            <a:r>
              <a:rPr lang="ru-RU" sz="1600" b="1" dirty="0" err="1"/>
              <a:t>тематичний</a:t>
            </a:r>
            <a:r>
              <a:rPr lang="ru-RU" sz="1600" b="1" dirty="0"/>
              <a:t> фокус </a:t>
            </a:r>
            <a:r>
              <a:rPr lang="ru-RU" sz="1600" b="1" dirty="0" err="1"/>
              <a:t>програми</a:t>
            </a:r>
            <a:r>
              <a:rPr lang="ru-RU" sz="1600" b="1" dirty="0"/>
              <a:t> </a:t>
            </a:r>
            <a:r>
              <a:rPr lang="ru-RU" sz="1600" dirty="0" err="1"/>
              <a:t>відповідно</a:t>
            </a:r>
            <a:r>
              <a:rPr lang="ru-RU" sz="1600" dirty="0"/>
              <a:t> до </a:t>
            </a:r>
            <a:r>
              <a:rPr lang="ru-RU" sz="1600" dirty="0" err="1"/>
              <a:t>участі</a:t>
            </a:r>
            <a:r>
              <a:rPr lang="ru-RU" sz="1600" dirty="0"/>
              <a:t> у </a:t>
            </a:r>
            <a:r>
              <a:rPr lang="ru-RU" sz="1600" dirty="0" err="1"/>
              <a:t>міжнародних</a:t>
            </a:r>
            <a:r>
              <a:rPr lang="ru-RU" sz="1600" dirty="0"/>
              <a:t> </a:t>
            </a:r>
            <a:r>
              <a:rPr lang="ru-RU" sz="1600" dirty="0" err="1"/>
              <a:t>екологічних</a:t>
            </a:r>
            <a:r>
              <a:rPr lang="ru-RU" sz="1600" dirty="0"/>
              <a:t> </a:t>
            </a:r>
            <a:r>
              <a:rPr lang="ru-RU" sz="1600" dirty="0" err="1"/>
              <a:t>угодах</a:t>
            </a:r>
            <a:r>
              <a:rPr lang="ru-RU" sz="1600" dirty="0"/>
              <a:t>, </a:t>
            </a:r>
            <a:r>
              <a:rPr lang="ru-RU" sz="1600" dirty="0" err="1"/>
              <a:t>стратегіях</a:t>
            </a:r>
            <a:r>
              <a:rPr lang="ru-RU" sz="1600" dirty="0"/>
              <a:t> і </a:t>
            </a:r>
            <a:r>
              <a:rPr lang="ru-RU" sz="1600" dirty="0" err="1"/>
              <a:t>політиках</a:t>
            </a:r>
            <a:r>
              <a:rPr lang="ru-RU" sz="1600" dirty="0"/>
              <a:t> ГЕФ, </a:t>
            </a:r>
            <a:r>
              <a:rPr lang="ru-RU" sz="1600" dirty="0" err="1"/>
              <a:t>національних</a:t>
            </a:r>
            <a:r>
              <a:rPr lang="ru-RU" sz="1600" dirty="0"/>
              <a:t> </a:t>
            </a:r>
            <a:r>
              <a:rPr lang="ru-RU" sz="1600" dirty="0" err="1"/>
              <a:t>стратегіях</a:t>
            </a:r>
            <a:r>
              <a:rPr lang="ru-RU" sz="1600" dirty="0"/>
              <a:t> та планах </a:t>
            </a:r>
            <a:r>
              <a:rPr lang="ru-RU" sz="1600" dirty="0" err="1"/>
              <a:t>розвитку</a:t>
            </a:r>
            <a:r>
              <a:rPr lang="ru-RU" sz="1600" dirty="0"/>
              <a:t>, а </a:t>
            </a:r>
            <a:r>
              <a:rPr lang="ru-RU" sz="1600" dirty="0" err="1"/>
              <a:t>також</a:t>
            </a:r>
            <a:r>
              <a:rPr lang="ru-RU" sz="1600" dirty="0"/>
              <a:t> </a:t>
            </a:r>
            <a:r>
              <a:rPr lang="ru-RU" sz="1600" dirty="0" err="1"/>
              <a:t>синергія</a:t>
            </a:r>
            <a:r>
              <a:rPr lang="ru-RU" sz="1600" dirty="0"/>
              <a:t> з </a:t>
            </a:r>
            <a:r>
              <a:rPr lang="ru-RU" sz="1600" dirty="0" err="1"/>
              <a:t>повномасштабними</a:t>
            </a:r>
            <a:r>
              <a:rPr lang="ru-RU" sz="1600" dirty="0"/>
              <a:t> проектами ГЕФ та проектами </a:t>
            </a:r>
            <a:r>
              <a:rPr lang="ru-RU" sz="1600" dirty="0" err="1"/>
              <a:t>інших</a:t>
            </a:r>
            <a:r>
              <a:rPr lang="ru-RU" sz="1600" dirty="0"/>
              <a:t> </a:t>
            </a:r>
            <a:r>
              <a:rPr lang="ru-RU" sz="1600" dirty="0" err="1"/>
              <a:t>донорів</a:t>
            </a:r>
            <a:r>
              <a:rPr lang="ru-RU" sz="1600" dirty="0"/>
              <a:t>.</a:t>
            </a:r>
          </a:p>
        </p:txBody>
      </p:sp>
      <p:sp>
        <p:nvSpPr>
          <p:cNvPr id="13" name="Прямоугольник 12"/>
          <p:cNvSpPr/>
          <p:nvPr/>
        </p:nvSpPr>
        <p:spPr>
          <a:xfrm>
            <a:off x="457200" y="3162260"/>
            <a:ext cx="8229600" cy="1815882"/>
          </a:xfrm>
          <a:prstGeom prst="rect">
            <a:avLst/>
          </a:prstGeom>
        </p:spPr>
        <p:txBody>
          <a:bodyPr wrap="square">
            <a:spAutoFit/>
          </a:bodyPr>
          <a:lstStyle/>
          <a:p>
            <a:r>
              <a:rPr lang="ru-RU" sz="1600" b="1" dirty="0" err="1"/>
              <a:t>Керівний</a:t>
            </a:r>
            <a:r>
              <a:rPr lang="ru-RU" sz="1600" b="1" dirty="0"/>
              <a:t> </a:t>
            </a:r>
            <a:r>
              <a:rPr lang="ru-RU" sz="1600" b="1" dirty="0" err="1"/>
              <a:t>комітет</a:t>
            </a:r>
            <a:r>
              <a:rPr lang="ru-RU" sz="1600" b="1" dirty="0"/>
              <a:t> </a:t>
            </a:r>
            <a:r>
              <a:rPr lang="ru-RU" sz="1600" b="1" dirty="0" err="1"/>
              <a:t>програми</a:t>
            </a:r>
            <a:r>
              <a:rPr lang="ru-RU" sz="1600" b="1" dirty="0"/>
              <a:t> </a:t>
            </a:r>
            <a:r>
              <a:rPr lang="ru-RU" sz="1600" b="1" dirty="0" err="1"/>
              <a:t>складається</a:t>
            </a:r>
            <a:r>
              <a:rPr lang="ru-RU" sz="1600" b="1" dirty="0"/>
              <a:t> з </a:t>
            </a:r>
            <a:r>
              <a:rPr lang="ru-RU" sz="1600" b="1" dirty="0" err="1"/>
              <a:t>представників</a:t>
            </a:r>
            <a:r>
              <a:rPr lang="ru-RU" sz="1600" b="1" dirty="0"/>
              <a:t> </a:t>
            </a:r>
            <a:r>
              <a:rPr lang="ru-RU" sz="1600" b="1" dirty="0" err="1"/>
              <a:t>організацій</a:t>
            </a:r>
            <a:r>
              <a:rPr lang="ru-RU" sz="1600" b="1" dirty="0"/>
              <a:t> </a:t>
            </a:r>
            <a:r>
              <a:rPr lang="ru-RU" sz="1600" b="1" dirty="0" err="1"/>
              <a:t>громадянського</a:t>
            </a:r>
            <a:r>
              <a:rPr lang="ru-RU" sz="1600" b="1" dirty="0"/>
              <a:t> </a:t>
            </a:r>
            <a:r>
              <a:rPr lang="ru-RU" sz="1600" b="1" dirty="0" err="1"/>
              <a:t>суспільства</a:t>
            </a:r>
            <a:r>
              <a:rPr lang="ru-RU" sz="1600" b="1" dirty="0"/>
              <a:t>, </a:t>
            </a:r>
            <a:r>
              <a:rPr lang="ru-RU" sz="1600" b="1" dirty="0" err="1"/>
              <a:t>науковців</a:t>
            </a:r>
            <a:r>
              <a:rPr lang="ru-RU" sz="1600" b="1" dirty="0"/>
              <a:t>, </a:t>
            </a:r>
            <a:r>
              <a:rPr lang="ru-RU" sz="1600" b="1" dirty="0" err="1"/>
              <a:t>експертів</a:t>
            </a:r>
            <a:r>
              <a:rPr lang="ru-RU" sz="1600" b="1" dirty="0"/>
              <a:t>, </a:t>
            </a:r>
            <a:r>
              <a:rPr lang="ru-RU" sz="1600" b="1" dirty="0" err="1" smtClean="0"/>
              <a:t>органів</a:t>
            </a:r>
            <a:r>
              <a:rPr lang="ru-RU" sz="1600" b="1" dirty="0" smtClean="0"/>
              <a:t> </a:t>
            </a:r>
            <a:r>
              <a:rPr lang="ru-RU" sz="1600" b="1" dirty="0" err="1" smtClean="0"/>
              <a:t>влади</a:t>
            </a:r>
            <a:r>
              <a:rPr lang="ru-RU" sz="1600" b="1" dirty="0" smtClean="0"/>
              <a:t>, ПРООН</a:t>
            </a:r>
            <a:r>
              <a:rPr lang="ru-RU" sz="1600" b="1" dirty="0"/>
              <a:t>, ЮНОПС: </a:t>
            </a:r>
            <a:r>
              <a:rPr lang="ru-RU" sz="1600" dirty="0" err="1"/>
              <a:t>основний</a:t>
            </a:r>
            <a:r>
              <a:rPr lang="ru-RU" sz="1600" dirty="0"/>
              <a:t> орган з </a:t>
            </a:r>
            <a:r>
              <a:rPr lang="ru-RU" sz="1600" dirty="0" err="1"/>
              <a:t>прийняття</a:t>
            </a:r>
            <a:r>
              <a:rPr lang="ru-RU" sz="1600" dirty="0"/>
              <a:t> </a:t>
            </a:r>
            <a:r>
              <a:rPr lang="ru-RU" sz="1600" dirty="0" err="1"/>
              <a:t>рішень</a:t>
            </a:r>
            <a:r>
              <a:rPr lang="ru-RU" sz="1600" dirty="0"/>
              <a:t>,  </a:t>
            </a:r>
            <a:r>
              <a:rPr lang="ru-RU" sz="1600" dirty="0" err="1"/>
              <a:t>надає</a:t>
            </a:r>
            <a:r>
              <a:rPr lang="ru-RU" sz="1600" dirty="0"/>
              <a:t> </a:t>
            </a:r>
            <a:r>
              <a:rPr lang="ru-RU" sz="1600" dirty="0" err="1"/>
              <a:t>рекомендації</a:t>
            </a:r>
            <a:r>
              <a:rPr lang="ru-RU" sz="1600" dirty="0"/>
              <a:t>, проводить </a:t>
            </a:r>
            <a:r>
              <a:rPr lang="ru-RU" sz="1600" dirty="0" err="1"/>
              <a:t>оцінку</a:t>
            </a:r>
            <a:r>
              <a:rPr lang="ru-RU" sz="1600" dirty="0"/>
              <a:t> </a:t>
            </a:r>
            <a:r>
              <a:rPr lang="ru-RU" sz="1600" dirty="0" err="1"/>
              <a:t>впровадження</a:t>
            </a:r>
            <a:r>
              <a:rPr lang="ru-RU" sz="1600" dirty="0"/>
              <a:t> </a:t>
            </a:r>
            <a:r>
              <a:rPr lang="ru-RU" sz="1600" dirty="0" err="1"/>
              <a:t>стратегії</a:t>
            </a:r>
            <a:r>
              <a:rPr lang="ru-RU" sz="1600" dirty="0"/>
              <a:t> ГЕФ ПМГ на </a:t>
            </a:r>
            <a:r>
              <a:rPr lang="ru-RU" sz="1600" dirty="0" err="1"/>
              <a:t>місцевому</a:t>
            </a:r>
            <a:r>
              <a:rPr lang="ru-RU" sz="1600" dirty="0"/>
              <a:t> </a:t>
            </a:r>
            <a:r>
              <a:rPr lang="ru-RU" sz="1600" dirty="0" err="1"/>
              <a:t>рівні</a:t>
            </a:r>
            <a:r>
              <a:rPr lang="ru-RU" sz="1600" dirty="0"/>
              <a:t>, </a:t>
            </a:r>
            <a:r>
              <a:rPr lang="ru-RU" sz="1600" dirty="0" err="1"/>
              <a:t>розглядає</a:t>
            </a:r>
            <a:r>
              <a:rPr lang="ru-RU" sz="1600" dirty="0"/>
              <a:t> та </a:t>
            </a:r>
            <a:r>
              <a:rPr lang="ru-RU" sz="1600" dirty="0" err="1"/>
              <a:t>схвалює</a:t>
            </a:r>
            <a:r>
              <a:rPr lang="ru-RU" sz="1600" dirty="0"/>
              <a:t> портфель </a:t>
            </a:r>
            <a:r>
              <a:rPr lang="ru-RU" sz="1600" dirty="0" err="1"/>
              <a:t>проектів</a:t>
            </a:r>
            <a:r>
              <a:rPr lang="ru-RU" sz="1600" dirty="0"/>
              <a:t> ГЕФ ПМГ, </a:t>
            </a:r>
            <a:r>
              <a:rPr lang="ru-RU" sz="1600" dirty="0" err="1"/>
              <a:t>допомагає</a:t>
            </a:r>
            <a:r>
              <a:rPr lang="ru-RU" sz="1600" dirty="0"/>
              <a:t> та </a:t>
            </a:r>
            <a:r>
              <a:rPr lang="ru-RU" sz="1600" dirty="0" err="1"/>
              <a:t>мобілізує</a:t>
            </a:r>
            <a:r>
              <a:rPr lang="ru-RU" sz="1600" dirty="0"/>
              <a:t> </a:t>
            </a:r>
            <a:r>
              <a:rPr lang="ru-RU" sz="1600" dirty="0" err="1"/>
              <a:t>ресурси</a:t>
            </a:r>
            <a:r>
              <a:rPr lang="ru-RU" sz="1600" dirty="0"/>
              <a:t> для </a:t>
            </a:r>
            <a:r>
              <a:rPr lang="ru-RU" sz="1600" dirty="0" err="1"/>
              <a:t>програми</a:t>
            </a:r>
            <a:r>
              <a:rPr lang="ru-RU" sz="1600" dirty="0"/>
              <a:t>, </a:t>
            </a:r>
            <a:r>
              <a:rPr lang="ru-RU" sz="1600" dirty="0" err="1"/>
              <a:t>допомагає</a:t>
            </a:r>
            <a:r>
              <a:rPr lang="ru-RU" sz="1600" dirty="0"/>
              <a:t> </a:t>
            </a:r>
            <a:r>
              <a:rPr lang="ru-RU" sz="1600" dirty="0" err="1"/>
              <a:t>масштабувати</a:t>
            </a:r>
            <a:r>
              <a:rPr lang="ru-RU" sz="1600" dirty="0"/>
              <a:t> </a:t>
            </a:r>
            <a:r>
              <a:rPr lang="ru-RU" sz="1600" dirty="0" err="1"/>
              <a:t>результати</a:t>
            </a:r>
            <a:r>
              <a:rPr lang="ru-RU" sz="1600" dirty="0"/>
              <a:t> та </a:t>
            </a:r>
            <a:r>
              <a:rPr lang="ru-RU" sz="1600" dirty="0" err="1"/>
              <a:t>ідеї</a:t>
            </a:r>
            <a:r>
              <a:rPr lang="ru-RU" sz="1600" dirty="0"/>
              <a:t> громад, </a:t>
            </a:r>
            <a:r>
              <a:rPr lang="ru-RU" sz="1600" dirty="0" err="1"/>
              <a:t>сприяє</a:t>
            </a:r>
            <a:r>
              <a:rPr lang="ru-RU" sz="1600" dirty="0"/>
              <a:t> </a:t>
            </a:r>
            <a:r>
              <a:rPr lang="ru-RU" sz="1600" dirty="0" err="1"/>
              <a:t>налагоджуванню</a:t>
            </a:r>
            <a:r>
              <a:rPr lang="ru-RU" sz="1600" dirty="0"/>
              <a:t> </a:t>
            </a:r>
            <a:r>
              <a:rPr lang="ru-RU" sz="1600" dirty="0" err="1"/>
              <a:t>діалогу</a:t>
            </a:r>
            <a:r>
              <a:rPr lang="ru-RU" sz="1600" dirty="0"/>
              <a:t> на </a:t>
            </a:r>
            <a:r>
              <a:rPr lang="ru-RU" sz="1600" dirty="0" err="1"/>
              <a:t>національному</a:t>
            </a:r>
            <a:r>
              <a:rPr lang="ru-RU" sz="1600" dirty="0"/>
              <a:t> </a:t>
            </a:r>
            <a:r>
              <a:rPr lang="ru-RU" sz="1600" dirty="0" err="1"/>
              <a:t>рівні</a:t>
            </a:r>
            <a:r>
              <a:rPr lang="ru-RU" sz="1600" dirty="0"/>
              <a:t>. </a:t>
            </a:r>
          </a:p>
        </p:txBody>
      </p:sp>
      <p:sp>
        <p:nvSpPr>
          <p:cNvPr id="15" name="Прямоугольник 14"/>
          <p:cNvSpPr/>
          <p:nvPr/>
        </p:nvSpPr>
        <p:spPr>
          <a:xfrm>
            <a:off x="454324" y="5138994"/>
            <a:ext cx="8382000" cy="1323439"/>
          </a:xfrm>
          <a:prstGeom prst="rect">
            <a:avLst/>
          </a:prstGeom>
        </p:spPr>
        <p:txBody>
          <a:bodyPr wrap="square">
            <a:spAutoFit/>
          </a:bodyPr>
          <a:lstStyle/>
          <a:p>
            <a:r>
              <a:rPr lang="ru-RU" sz="1600" b="1" dirty="0" err="1"/>
              <a:t>Технічна</a:t>
            </a:r>
            <a:r>
              <a:rPr lang="ru-RU" sz="1600" b="1" dirty="0"/>
              <a:t> </a:t>
            </a:r>
            <a:r>
              <a:rPr lang="ru-RU" sz="1600" b="1" dirty="0" err="1"/>
              <a:t>група</a:t>
            </a:r>
            <a:r>
              <a:rPr lang="ru-RU" sz="1600" b="1" dirty="0"/>
              <a:t> </a:t>
            </a:r>
            <a:r>
              <a:rPr lang="ru-RU" sz="1600" b="1" dirty="0" err="1"/>
              <a:t>експертів</a:t>
            </a:r>
            <a:r>
              <a:rPr lang="ru-RU" sz="1600" b="1" dirty="0"/>
              <a:t> </a:t>
            </a:r>
            <a:r>
              <a:rPr lang="ru-RU" sz="1600" b="1" dirty="0" err="1"/>
              <a:t>здійснює</a:t>
            </a:r>
            <a:r>
              <a:rPr lang="ru-RU" sz="1600" b="1" dirty="0"/>
              <a:t> </a:t>
            </a:r>
            <a:r>
              <a:rPr lang="ru-RU" sz="1600" b="1" dirty="0" err="1"/>
              <a:t>оцінку</a:t>
            </a:r>
            <a:r>
              <a:rPr lang="ru-RU" sz="1600" b="1" dirty="0"/>
              <a:t> </a:t>
            </a:r>
            <a:r>
              <a:rPr lang="ru-RU" sz="1600" b="1" dirty="0" err="1"/>
              <a:t>проектних</a:t>
            </a:r>
            <a:r>
              <a:rPr lang="ru-RU" sz="1600" b="1" dirty="0"/>
              <a:t> </a:t>
            </a:r>
            <a:r>
              <a:rPr lang="ru-RU" sz="1600" b="1" dirty="0" err="1"/>
              <a:t>пропозицій</a:t>
            </a:r>
            <a:r>
              <a:rPr lang="ru-RU" sz="1600" b="1" dirty="0"/>
              <a:t>, </a:t>
            </a:r>
            <a:r>
              <a:rPr lang="ru-RU" sz="1600" b="1" dirty="0" err="1"/>
              <a:t>надає</a:t>
            </a:r>
            <a:r>
              <a:rPr lang="ru-RU" sz="1600" b="1" dirty="0"/>
              <a:t> </a:t>
            </a:r>
            <a:r>
              <a:rPr lang="ru-RU" sz="1600" b="1" dirty="0" err="1"/>
              <a:t>експертні</a:t>
            </a:r>
            <a:r>
              <a:rPr lang="ru-RU" sz="1600" b="1" dirty="0"/>
              <a:t> </a:t>
            </a:r>
            <a:r>
              <a:rPr lang="ru-RU" sz="1600" b="1" dirty="0" err="1"/>
              <a:t>консультації</a:t>
            </a:r>
            <a:r>
              <a:rPr lang="ru-RU" sz="1600" b="1" dirty="0"/>
              <a:t> </a:t>
            </a:r>
            <a:r>
              <a:rPr lang="ru-RU" sz="1600" b="1" dirty="0" err="1"/>
              <a:t>керівному</a:t>
            </a:r>
            <a:r>
              <a:rPr lang="ru-RU" sz="1600" b="1" dirty="0"/>
              <a:t> </a:t>
            </a:r>
            <a:r>
              <a:rPr lang="ru-RU" sz="1600" b="1" dirty="0" err="1"/>
              <a:t>комітету</a:t>
            </a:r>
            <a:r>
              <a:rPr lang="ru-RU" sz="1600" b="1" dirty="0"/>
              <a:t> та ГЕФ ПМГ </a:t>
            </a:r>
            <a:r>
              <a:rPr lang="ru-RU" sz="1600" dirty="0" err="1"/>
              <a:t>щодо</a:t>
            </a:r>
            <a:r>
              <a:rPr lang="ru-RU" sz="1600" dirty="0"/>
              <a:t> </a:t>
            </a:r>
            <a:r>
              <a:rPr lang="ru-RU" sz="1600" dirty="0" err="1"/>
              <a:t>тематичних</a:t>
            </a:r>
            <a:r>
              <a:rPr lang="ru-RU" sz="1600" dirty="0"/>
              <a:t> сфер ГЕФ та </a:t>
            </a:r>
            <a:r>
              <a:rPr lang="ru-RU" sz="1600" dirty="0" err="1"/>
              <a:t>пріоритетних</a:t>
            </a:r>
            <a:r>
              <a:rPr lang="ru-RU" sz="1600" dirty="0"/>
              <a:t> </a:t>
            </a:r>
            <a:r>
              <a:rPr lang="ru-RU" sz="1600" dirty="0" err="1"/>
              <a:t>напрямків</a:t>
            </a:r>
            <a:r>
              <a:rPr lang="ru-RU" sz="1600" dirty="0"/>
              <a:t> </a:t>
            </a:r>
            <a:r>
              <a:rPr lang="ru-RU" sz="1600" dirty="0" err="1"/>
              <a:t>програми</a:t>
            </a:r>
            <a:r>
              <a:rPr lang="ru-RU" sz="1600" dirty="0"/>
              <a:t> (</a:t>
            </a:r>
            <a:r>
              <a:rPr lang="ru-RU" sz="1600" dirty="0" err="1"/>
              <a:t>місцевий</a:t>
            </a:r>
            <a:r>
              <a:rPr lang="ru-RU" sz="1600" dirty="0"/>
              <a:t> </a:t>
            </a:r>
            <a:r>
              <a:rPr lang="ru-RU" sz="1600" dirty="0" err="1"/>
              <a:t>розвиток</a:t>
            </a:r>
            <a:r>
              <a:rPr lang="ru-RU" sz="1600" dirty="0"/>
              <a:t>, </a:t>
            </a:r>
            <a:r>
              <a:rPr lang="ru-RU" sz="1600" dirty="0" err="1"/>
              <a:t>децентралізація</a:t>
            </a:r>
            <a:r>
              <a:rPr lang="ru-RU" sz="1600" dirty="0"/>
              <a:t> та </a:t>
            </a:r>
            <a:r>
              <a:rPr lang="ru-RU" sz="1600" dirty="0" err="1"/>
              <a:t>розвиток</a:t>
            </a:r>
            <a:r>
              <a:rPr lang="ru-RU" sz="1600" dirty="0"/>
              <a:t> громад,  робота з </a:t>
            </a:r>
            <a:r>
              <a:rPr lang="ru-RU" sz="1600" dirty="0" err="1"/>
              <a:t>молоддю</a:t>
            </a:r>
            <a:r>
              <a:rPr lang="ru-RU" sz="1600" dirty="0"/>
              <a:t>, </a:t>
            </a:r>
            <a:r>
              <a:rPr lang="ru-RU" sz="1600" dirty="0" err="1"/>
              <a:t>гендерний</a:t>
            </a:r>
            <a:r>
              <a:rPr lang="ru-RU" sz="1600" dirty="0"/>
              <a:t> компонент, </a:t>
            </a:r>
            <a:r>
              <a:rPr lang="ru-RU" sz="1600" dirty="0" err="1"/>
              <a:t>фінансовий</a:t>
            </a:r>
            <a:r>
              <a:rPr lang="ru-RU" sz="1600" dirty="0"/>
              <a:t> менеджмент та </a:t>
            </a:r>
            <a:r>
              <a:rPr lang="ru-RU" sz="1600" dirty="0" err="1"/>
              <a:t>управління</a:t>
            </a:r>
            <a:r>
              <a:rPr lang="ru-RU" sz="1600" dirty="0"/>
              <a:t>, </a:t>
            </a:r>
            <a:r>
              <a:rPr lang="ru-RU" sz="1600" dirty="0" err="1"/>
              <a:t>тощо</a:t>
            </a:r>
            <a:r>
              <a:rPr lang="ru-RU" sz="1600" dirty="0"/>
              <a:t>). </a:t>
            </a:r>
          </a:p>
        </p:txBody>
      </p:sp>
      <p:cxnSp>
        <p:nvCxnSpPr>
          <p:cNvPr id="17" name="Прямая соединительная линия 16"/>
          <p:cNvCxnSpPr/>
          <p:nvPr/>
        </p:nvCxnSpPr>
        <p:spPr>
          <a:xfrm rot="5400000">
            <a:off x="905198" y="1306012"/>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5400000">
            <a:off x="905198" y="27524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905198" y="47336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16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Скругленный прямоугольник 23"/>
          <p:cNvSpPr/>
          <p:nvPr/>
        </p:nvSpPr>
        <p:spPr>
          <a:xfrm>
            <a:off x="6096000" y="5222006"/>
            <a:ext cx="2514600" cy="91470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533400" y="5181599"/>
            <a:ext cx="2514600" cy="91470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3314700" y="1752600"/>
            <a:ext cx="2514600" cy="6858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Straight Connector 7"/>
          <p:cNvCxnSpPr/>
          <p:nvPr/>
        </p:nvCxnSpPr>
        <p:spPr>
          <a:xfrm>
            <a:off x="457200" y="124591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57200" y="436374"/>
            <a:ext cx="4483920" cy="461665"/>
          </a:xfrm>
          <a:prstGeom prst="rect">
            <a:avLst/>
          </a:prstGeom>
        </p:spPr>
        <p:txBody>
          <a:bodyPr wrap="none">
            <a:spAutoFit/>
          </a:bodyPr>
          <a:lstStyle/>
          <a:p>
            <a:r>
              <a:rPr lang="uk-UA" sz="2400" dirty="0">
                <a:latin typeface="Arial Black" panose="020B0A04020102020204" pitchFamily="34" charset="0"/>
              </a:rPr>
              <a:t>Інтегрований підхід ПМГ</a:t>
            </a:r>
            <a:endParaRPr lang="ru-RU" sz="2400" dirty="0"/>
          </a:p>
        </p:txBody>
      </p:sp>
      <p:sp>
        <p:nvSpPr>
          <p:cNvPr id="4" name="Прямоугольник 3"/>
          <p:cNvSpPr/>
          <p:nvPr/>
        </p:nvSpPr>
        <p:spPr>
          <a:xfrm>
            <a:off x="3348297" y="1752600"/>
            <a:ext cx="2514600" cy="646331"/>
          </a:xfrm>
          <a:prstGeom prst="rect">
            <a:avLst/>
          </a:prstGeom>
        </p:spPr>
        <p:txBody>
          <a:bodyPr wrap="square">
            <a:spAutoFit/>
          </a:bodyPr>
          <a:lstStyle/>
          <a:p>
            <a:pPr algn="ctr"/>
            <a:r>
              <a:rPr lang="ru-RU" dirty="0" err="1">
                <a:latin typeface="Arial Black" panose="020B0A04020102020204" pitchFamily="34" charset="0"/>
              </a:rPr>
              <a:t>Рівень</a:t>
            </a:r>
            <a:r>
              <a:rPr lang="ru-RU" dirty="0">
                <a:latin typeface="Arial Black" panose="020B0A04020102020204" pitchFamily="34" charset="0"/>
              </a:rPr>
              <a:t> </a:t>
            </a:r>
            <a:r>
              <a:rPr lang="ru-RU" dirty="0" err="1">
                <a:latin typeface="Arial Black" panose="020B0A04020102020204" pitchFamily="34" charset="0"/>
              </a:rPr>
              <a:t>життя</a:t>
            </a:r>
            <a:r>
              <a:rPr lang="ru-RU" dirty="0">
                <a:latin typeface="Arial Black" panose="020B0A04020102020204" pitchFamily="34" charset="0"/>
              </a:rPr>
              <a:t> </a:t>
            </a:r>
          </a:p>
          <a:p>
            <a:pPr algn="ctr"/>
            <a:r>
              <a:rPr lang="ru-RU" dirty="0" err="1">
                <a:latin typeface="Arial Black" panose="020B0A04020102020204" pitchFamily="34" charset="0"/>
              </a:rPr>
              <a:t>місцевих</a:t>
            </a:r>
            <a:r>
              <a:rPr lang="ru-RU" dirty="0">
                <a:latin typeface="Arial Black" panose="020B0A04020102020204" pitchFamily="34" charset="0"/>
              </a:rPr>
              <a:t> громад</a:t>
            </a:r>
          </a:p>
        </p:txBody>
      </p:sp>
      <p:sp>
        <p:nvSpPr>
          <p:cNvPr id="13" name="Прямоугольник 12"/>
          <p:cNvSpPr/>
          <p:nvPr/>
        </p:nvSpPr>
        <p:spPr>
          <a:xfrm>
            <a:off x="533400" y="5181599"/>
            <a:ext cx="2514600" cy="923330"/>
          </a:xfrm>
          <a:prstGeom prst="rect">
            <a:avLst/>
          </a:prstGeom>
        </p:spPr>
        <p:txBody>
          <a:bodyPr wrap="square">
            <a:spAutoFit/>
          </a:bodyPr>
          <a:lstStyle/>
          <a:p>
            <a:pPr algn="ctr"/>
            <a:r>
              <a:rPr lang="ru-RU" dirty="0" err="1">
                <a:latin typeface="Arial Black" panose="020B0A04020102020204" pitchFamily="34" charset="0"/>
              </a:rPr>
              <a:t>Глобальні</a:t>
            </a:r>
            <a:r>
              <a:rPr lang="ru-RU" dirty="0">
                <a:latin typeface="Arial Black" panose="020B0A04020102020204" pitchFamily="34" charset="0"/>
              </a:rPr>
              <a:t> </a:t>
            </a:r>
            <a:r>
              <a:rPr lang="ru-RU" dirty="0" err="1">
                <a:latin typeface="Arial Black" panose="020B0A04020102020204" pitchFamily="34" charset="0"/>
              </a:rPr>
              <a:t>екологічні</a:t>
            </a:r>
            <a:endParaRPr lang="ru-RU" dirty="0">
              <a:latin typeface="Arial Black" panose="020B0A04020102020204" pitchFamily="34" charset="0"/>
            </a:endParaRPr>
          </a:p>
          <a:p>
            <a:pPr algn="ctr"/>
            <a:r>
              <a:rPr lang="ru-RU" dirty="0">
                <a:latin typeface="Arial Black" panose="020B0A04020102020204" pitchFamily="34" charset="0"/>
              </a:rPr>
              <a:t> </a:t>
            </a:r>
            <a:r>
              <a:rPr lang="ru-RU" dirty="0" err="1">
                <a:latin typeface="Arial Black" panose="020B0A04020102020204" pitchFamily="34" charset="0"/>
              </a:rPr>
              <a:t>переваги</a:t>
            </a:r>
            <a:endParaRPr lang="ru-RU" dirty="0">
              <a:latin typeface="Arial Black" panose="020B0A04020102020204" pitchFamily="34" charset="0"/>
            </a:endParaRPr>
          </a:p>
        </p:txBody>
      </p:sp>
      <p:sp>
        <p:nvSpPr>
          <p:cNvPr id="14" name="Прямоугольник 13"/>
          <p:cNvSpPr/>
          <p:nvPr/>
        </p:nvSpPr>
        <p:spPr>
          <a:xfrm>
            <a:off x="6096000" y="5181599"/>
            <a:ext cx="2514600" cy="923330"/>
          </a:xfrm>
          <a:prstGeom prst="rect">
            <a:avLst/>
          </a:prstGeom>
        </p:spPr>
        <p:txBody>
          <a:bodyPr wrap="square">
            <a:spAutoFit/>
          </a:bodyPr>
          <a:lstStyle/>
          <a:p>
            <a:pPr algn="ctr"/>
            <a:r>
              <a:rPr lang="ru-RU" dirty="0" err="1">
                <a:latin typeface="Arial Black" panose="020B0A04020102020204" pitchFamily="34" charset="0"/>
              </a:rPr>
              <a:t>Розширення</a:t>
            </a:r>
            <a:r>
              <a:rPr lang="ru-RU" dirty="0">
                <a:latin typeface="Arial Black" panose="020B0A04020102020204" pitchFamily="34" charset="0"/>
              </a:rPr>
              <a:t> </a:t>
            </a:r>
          </a:p>
          <a:p>
            <a:pPr algn="ctr"/>
            <a:r>
              <a:rPr lang="ru-RU" dirty="0" err="1">
                <a:latin typeface="Arial Black" panose="020B0A04020102020204" pitchFamily="34" charset="0"/>
              </a:rPr>
              <a:t>можливостей</a:t>
            </a:r>
            <a:endParaRPr lang="ru-RU" dirty="0">
              <a:latin typeface="Arial Black" panose="020B0A04020102020204" pitchFamily="34" charset="0"/>
            </a:endParaRPr>
          </a:p>
          <a:p>
            <a:pPr algn="ctr"/>
            <a:r>
              <a:rPr lang="ru-RU" dirty="0">
                <a:latin typeface="Arial Black" panose="020B0A04020102020204" pitchFamily="34" charset="0"/>
              </a:rPr>
              <a:t> </a:t>
            </a:r>
            <a:r>
              <a:rPr lang="ru-RU" dirty="0" smtClean="0">
                <a:latin typeface="Arial Black" panose="020B0A04020102020204" pitchFamily="34" charset="0"/>
              </a:rPr>
              <a:t>громад та </a:t>
            </a:r>
            <a:r>
              <a:rPr lang="ru-RU" dirty="0" err="1" smtClean="0">
                <a:latin typeface="Arial Black" panose="020B0A04020102020204" pitchFamily="34" charset="0"/>
              </a:rPr>
              <a:t>огс</a:t>
            </a:r>
            <a:endParaRPr lang="ru-RU" dirty="0">
              <a:latin typeface="Arial Black" panose="020B0A04020102020204" pitchFamily="34" charset="0"/>
            </a:endParaRPr>
          </a:p>
        </p:txBody>
      </p:sp>
      <p:cxnSp>
        <p:nvCxnSpPr>
          <p:cNvPr id="12" name="Прямая со стрелкой 11"/>
          <p:cNvCxnSpPr/>
          <p:nvPr/>
        </p:nvCxnSpPr>
        <p:spPr>
          <a:xfrm>
            <a:off x="3581400" y="5653932"/>
            <a:ext cx="19812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1790700" y="2743200"/>
            <a:ext cx="1409700" cy="20574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5943600" y="2743200"/>
            <a:ext cx="1409700" cy="20574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563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192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7453215" y="234213"/>
            <a:ext cx="1690785" cy="794669"/>
          </a:xfrm>
          <a:prstGeom prst="rect">
            <a:avLst/>
          </a:prstGeom>
        </p:spPr>
      </p:pic>
      <p:sp>
        <p:nvSpPr>
          <p:cNvPr id="11" name="Прямоугольник 10"/>
          <p:cNvSpPr/>
          <p:nvPr/>
        </p:nvSpPr>
        <p:spPr>
          <a:xfrm>
            <a:off x="462951" y="216048"/>
            <a:ext cx="5436104" cy="830997"/>
          </a:xfrm>
          <a:prstGeom prst="rect">
            <a:avLst/>
          </a:prstGeom>
        </p:spPr>
        <p:txBody>
          <a:bodyPr wrap="none">
            <a:spAutoFit/>
          </a:bodyPr>
          <a:lstStyle/>
          <a:p>
            <a:r>
              <a:rPr lang="ru-RU" sz="2400" dirty="0" err="1">
                <a:latin typeface="Arial Black" panose="020B0A04020102020204" pitchFamily="34" charset="0"/>
              </a:rPr>
              <a:t>Основні</a:t>
            </a:r>
            <a:r>
              <a:rPr lang="ru-RU" sz="2400" dirty="0">
                <a:latin typeface="Arial Black" panose="020B0A04020102020204" pitchFamily="34" charset="0"/>
              </a:rPr>
              <a:t>  напрямки </a:t>
            </a:r>
            <a:r>
              <a:rPr lang="ru-RU" sz="2400" dirty="0" err="1">
                <a:latin typeface="Arial Black" panose="020B0A04020102020204" pitchFamily="34" charset="0"/>
              </a:rPr>
              <a:t>роботи</a:t>
            </a:r>
            <a:r>
              <a:rPr lang="ru-RU" sz="2400" dirty="0">
                <a:latin typeface="Arial Black" panose="020B0A04020102020204" pitchFamily="34" charset="0"/>
              </a:rPr>
              <a:t> </a:t>
            </a:r>
            <a:endParaRPr lang="en-US" sz="2400" dirty="0" smtClean="0">
              <a:latin typeface="Arial Black" panose="020B0A04020102020204" pitchFamily="34" charset="0"/>
            </a:endParaRPr>
          </a:p>
          <a:p>
            <a:r>
              <a:rPr lang="ru-RU" sz="2400" dirty="0" smtClean="0">
                <a:latin typeface="Arial Black" panose="020B0A04020102020204" pitchFamily="34" charset="0"/>
              </a:rPr>
              <a:t>ГЕФ </a:t>
            </a:r>
            <a:r>
              <a:rPr lang="ru-RU" sz="2400" dirty="0">
                <a:latin typeface="Arial Black" panose="020B0A04020102020204" pitchFamily="34" charset="0"/>
              </a:rPr>
              <a:t>ПМГ в </a:t>
            </a:r>
            <a:r>
              <a:rPr lang="ru-RU" sz="2400" dirty="0" err="1">
                <a:latin typeface="Arial Black" panose="020B0A04020102020204" pitchFamily="34" charset="0"/>
              </a:rPr>
              <a:t>Україні</a:t>
            </a:r>
            <a:r>
              <a:rPr lang="ru-RU" sz="2400" dirty="0">
                <a:latin typeface="Arial Black" panose="020B0A04020102020204" pitchFamily="34" charset="0"/>
              </a:rPr>
              <a:t> 2016 - 2018</a:t>
            </a:r>
            <a:endParaRPr lang="ru-RU" sz="2400" dirty="0"/>
          </a:p>
        </p:txBody>
      </p:sp>
      <p:sp>
        <p:nvSpPr>
          <p:cNvPr id="16" name="Прямоугольник 15"/>
          <p:cNvSpPr/>
          <p:nvPr/>
        </p:nvSpPr>
        <p:spPr>
          <a:xfrm>
            <a:off x="457200" y="2320122"/>
            <a:ext cx="2546255" cy="3293209"/>
          </a:xfrm>
          <a:prstGeom prst="rect">
            <a:avLst/>
          </a:prstGeom>
        </p:spPr>
        <p:txBody>
          <a:bodyPr wrap="square">
            <a:spAutoFit/>
          </a:bodyPr>
          <a:lstStyle/>
          <a:p>
            <a:r>
              <a:rPr lang="ru-RU" sz="1600" b="1" dirty="0"/>
              <a:t>ПМГ як </a:t>
            </a:r>
            <a:r>
              <a:rPr lang="ru-RU" sz="1600" b="1" dirty="0" err="1"/>
              <a:t>інструмент</a:t>
            </a:r>
            <a:r>
              <a:rPr lang="ru-RU" sz="1600" b="1" dirty="0"/>
              <a:t> </a:t>
            </a:r>
            <a:r>
              <a:rPr lang="ru-RU" sz="1600" b="1" dirty="0" err="1"/>
              <a:t>впровадження</a:t>
            </a:r>
            <a:r>
              <a:rPr lang="ru-RU" sz="1600" b="1" dirty="0"/>
              <a:t> для </a:t>
            </a:r>
            <a:r>
              <a:rPr lang="ru-RU" sz="1600" b="1" dirty="0" err="1"/>
              <a:t>повномасштабних</a:t>
            </a:r>
            <a:r>
              <a:rPr lang="ru-RU" sz="1600" b="1" dirty="0"/>
              <a:t> </a:t>
            </a:r>
            <a:r>
              <a:rPr lang="ru-RU" sz="1600" b="1" dirty="0" err="1"/>
              <a:t>проектів</a:t>
            </a:r>
            <a:r>
              <a:rPr lang="ru-RU" sz="1600" b="1" dirty="0"/>
              <a:t> ГЕФ </a:t>
            </a:r>
            <a:endParaRPr lang="en-US" sz="1600" b="1" dirty="0" smtClean="0"/>
          </a:p>
          <a:p>
            <a:r>
              <a:rPr lang="ru-RU" sz="1600" b="1" dirty="0" smtClean="0"/>
              <a:t>та </a:t>
            </a:r>
            <a:r>
              <a:rPr lang="ru-RU" sz="1600" b="1" dirty="0" err="1"/>
              <a:t>інших</a:t>
            </a:r>
            <a:r>
              <a:rPr lang="ru-RU" sz="1600" b="1" dirty="0"/>
              <a:t> </a:t>
            </a:r>
            <a:r>
              <a:rPr lang="ru-RU" sz="1600" b="1" dirty="0" err="1"/>
              <a:t>донорів</a:t>
            </a:r>
            <a:endParaRPr lang="ru-RU" sz="1600" b="1" dirty="0"/>
          </a:p>
          <a:p>
            <a:endParaRPr lang="en-US" sz="1600" dirty="0" smtClean="0"/>
          </a:p>
          <a:p>
            <a:r>
              <a:rPr lang="ru-RU" sz="1600" dirty="0" err="1" smtClean="0"/>
              <a:t>Діяльність</a:t>
            </a:r>
            <a:r>
              <a:rPr lang="ru-RU" sz="1600" dirty="0" smtClean="0"/>
              <a:t> </a:t>
            </a:r>
            <a:r>
              <a:rPr lang="ru-RU" sz="1600" dirty="0"/>
              <a:t>ГРАНТОДАВЕЦЬ </a:t>
            </a:r>
            <a:r>
              <a:rPr lang="ru-RU" sz="1600" dirty="0" smtClean="0"/>
              <a:t>+</a:t>
            </a:r>
            <a:endParaRPr lang="en-US" sz="1600" dirty="0" smtClean="0"/>
          </a:p>
          <a:p>
            <a:endParaRPr lang="ru-RU" sz="1600" dirty="0"/>
          </a:p>
          <a:p>
            <a:r>
              <a:rPr lang="ru-RU" sz="1600" dirty="0" err="1"/>
              <a:t>Платформи</a:t>
            </a:r>
            <a:r>
              <a:rPr lang="ru-RU" sz="1600" dirty="0"/>
              <a:t> </a:t>
            </a:r>
            <a:r>
              <a:rPr lang="ru-RU" sz="1600" dirty="0" err="1"/>
              <a:t>співпраці</a:t>
            </a:r>
            <a:r>
              <a:rPr lang="ru-RU" sz="1600" dirty="0"/>
              <a:t> </a:t>
            </a:r>
            <a:r>
              <a:rPr lang="ru-RU" sz="1600" dirty="0" err="1"/>
              <a:t>громадськості</a:t>
            </a:r>
            <a:r>
              <a:rPr lang="ru-RU" sz="1600" dirty="0"/>
              <a:t> та </a:t>
            </a:r>
            <a:r>
              <a:rPr lang="ru-RU" sz="1600" dirty="0" err="1"/>
              <a:t>місцевої</a:t>
            </a:r>
            <a:r>
              <a:rPr lang="ru-RU" sz="1600" dirty="0"/>
              <a:t> </a:t>
            </a:r>
            <a:r>
              <a:rPr lang="ru-RU" sz="1600" dirty="0" err="1"/>
              <a:t>влади</a:t>
            </a:r>
            <a:r>
              <a:rPr lang="ru-RU" sz="1600" dirty="0"/>
              <a:t> на </a:t>
            </a:r>
            <a:r>
              <a:rPr lang="ru-RU" sz="1600" dirty="0" err="1"/>
              <a:t>місцевому</a:t>
            </a:r>
            <a:r>
              <a:rPr lang="ru-RU" sz="1600" dirty="0"/>
              <a:t> </a:t>
            </a:r>
            <a:r>
              <a:rPr lang="ru-RU" sz="1600" dirty="0" err="1"/>
              <a:t>рівні</a:t>
            </a:r>
            <a:endParaRPr lang="ru-RU" sz="1600" dirty="0"/>
          </a:p>
        </p:txBody>
      </p:sp>
      <p:cxnSp>
        <p:nvCxnSpPr>
          <p:cNvPr id="17" name="Прямая соединительная линия 16"/>
          <p:cNvCxnSpPr/>
          <p:nvPr/>
        </p:nvCxnSpPr>
        <p:spPr>
          <a:xfrm rot="5400000">
            <a:off x="905198" y="1914730"/>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467100" y="2319595"/>
            <a:ext cx="2546255" cy="2554545"/>
          </a:xfrm>
          <a:prstGeom prst="rect">
            <a:avLst/>
          </a:prstGeom>
        </p:spPr>
        <p:txBody>
          <a:bodyPr wrap="square">
            <a:spAutoFit/>
          </a:bodyPr>
          <a:lstStyle/>
          <a:p>
            <a:r>
              <a:rPr lang="ru-RU" sz="1600" b="1" dirty="0" err="1" smtClean="0"/>
              <a:t>Проекти</a:t>
            </a:r>
            <a:r>
              <a:rPr lang="ru-RU" sz="1600" b="1" dirty="0" smtClean="0"/>
              <a:t> в </a:t>
            </a:r>
            <a:r>
              <a:rPr lang="ru-RU" sz="1600" b="1" dirty="0" err="1" smtClean="0"/>
              <a:t>тематичних</a:t>
            </a:r>
            <a:r>
              <a:rPr lang="ru-RU" sz="1600" b="1" dirty="0" smtClean="0"/>
              <a:t> сферах ГЕФ:</a:t>
            </a:r>
            <a:endParaRPr lang="en-US" sz="1600" b="1" dirty="0" smtClean="0"/>
          </a:p>
          <a:p>
            <a:endParaRPr lang="ru-RU" sz="1600" b="1" dirty="0" smtClean="0"/>
          </a:p>
          <a:p>
            <a:pPr marL="285750" indent="-285750">
              <a:buFont typeface="Arial" panose="020B0604020202020204" pitchFamily="34" charset="0"/>
              <a:buChar char="•"/>
            </a:pPr>
            <a:r>
              <a:rPr lang="ru-RU" sz="1600" dirty="0" err="1" smtClean="0"/>
              <a:t>Зміна</a:t>
            </a:r>
            <a:r>
              <a:rPr lang="ru-RU" sz="1600" dirty="0" smtClean="0"/>
              <a:t> </a:t>
            </a:r>
            <a:r>
              <a:rPr lang="ru-RU" sz="1600" dirty="0" err="1" smtClean="0"/>
              <a:t>клімату</a:t>
            </a:r>
            <a:endParaRPr lang="en-US" sz="1600" dirty="0" smtClean="0"/>
          </a:p>
          <a:p>
            <a:pPr marL="285750" indent="-285750">
              <a:buFont typeface="Arial" panose="020B0604020202020204" pitchFamily="34" charset="0"/>
              <a:buChar char="•"/>
            </a:pPr>
            <a:endParaRPr lang="ru-RU" sz="1600" dirty="0" smtClean="0"/>
          </a:p>
          <a:p>
            <a:pPr marL="285750" indent="-285750">
              <a:buFont typeface="Arial" panose="020B0604020202020204" pitchFamily="34" charset="0"/>
              <a:buChar char="•"/>
            </a:pPr>
            <a:r>
              <a:rPr lang="ru-RU" sz="1600" dirty="0" err="1" smtClean="0"/>
              <a:t>Хімічні</a:t>
            </a:r>
            <a:r>
              <a:rPr lang="ru-RU" sz="1600" dirty="0" smtClean="0"/>
              <a:t> </a:t>
            </a:r>
            <a:r>
              <a:rPr lang="ru-RU" sz="1600" dirty="0" err="1" smtClean="0"/>
              <a:t>речовини</a:t>
            </a:r>
            <a:r>
              <a:rPr lang="ru-RU" sz="1600" dirty="0" smtClean="0"/>
              <a:t> та </a:t>
            </a:r>
            <a:r>
              <a:rPr lang="ru-RU" sz="1600" dirty="0" err="1" smtClean="0"/>
              <a:t>відходи</a:t>
            </a:r>
            <a:endParaRPr lang="en-US" sz="1600" dirty="0" smtClean="0"/>
          </a:p>
          <a:p>
            <a:pPr marL="285750" indent="-285750">
              <a:buFont typeface="Arial" panose="020B0604020202020204" pitchFamily="34" charset="0"/>
              <a:buChar char="•"/>
            </a:pPr>
            <a:endParaRPr lang="ru-RU" sz="1600" dirty="0" smtClean="0"/>
          </a:p>
          <a:p>
            <a:pPr marL="285750" indent="-285750">
              <a:buFont typeface="Arial" panose="020B0604020202020204" pitchFamily="34" charset="0"/>
              <a:buChar char="•"/>
            </a:pPr>
            <a:r>
              <a:rPr lang="ru-RU" sz="1600" dirty="0" err="1" smtClean="0"/>
              <a:t>Деградація</a:t>
            </a:r>
            <a:r>
              <a:rPr lang="ru-RU" sz="1600" dirty="0" smtClean="0"/>
              <a:t> </a:t>
            </a:r>
            <a:r>
              <a:rPr lang="ru-RU" sz="1600" dirty="0" err="1" smtClean="0"/>
              <a:t>земельних</a:t>
            </a:r>
            <a:r>
              <a:rPr lang="ru-RU" sz="1600" dirty="0" smtClean="0"/>
              <a:t> </a:t>
            </a:r>
            <a:r>
              <a:rPr lang="ru-RU" sz="1600" dirty="0" err="1" smtClean="0"/>
              <a:t>ресурсів</a:t>
            </a:r>
            <a:r>
              <a:rPr lang="ru-RU" sz="1600" dirty="0" smtClean="0"/>
              <a:t> </a:t>
            </a:r>
            <a:endParaRPr lang="ru-RU" sz="1600" dirty="0"/>
          </a:p>
        </p:txBody>
      </p:sp>
      <p:cxnSp>
        <p:nvCxnSpPr>
          <p:cNvPr id="19" name="Прямая соединительная линия 18"/>
          <p:cNvCxnSpPr/>
          <p:nvPr/>
        </p:nvCxnSpPr>
        <p:spPr>
          <a:xfrm rot="5400000">
            <a:off x="3915098" y="1914203"/>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6477000" y="2353190"/>
            <a:ext cx="2514600" cy="2554545"/>
          </a:xfrm>
          <a:prstGeom prst="rect">
            <a:avLst/>
          </a:prstGeom>
        </p:spPr>
        <p:txBody>
          <a:bodyPr wrap="square">
            <a:spAutoFit/>
          </a:bodyPr>
          <a:lstStyle/>
          <a:p>
            <a:r>
              <a:rPr lang="ru-RU" sz="1600" b="1" dirty="0"/>
              <a:t>Гендерна </a:t>
            </a:r>
            <a:r>
              <a:rPr lang="ru-RU" sz="1600" b="1" dirty="0" err="1"/>
              <a:t>інтеграція</a:t>
            </a:r>
            <a:endParaRPr lang="ru-RU" sz="1600" b="1" dirty="0"/>
          </a:p>
          <a:p>
            <a:endParaRPr lang="ru-RU" sz="1600" b="1" dirty="0"/>
          </a:p>
          <a:p>
            <a:r>
              <a:rPr lang="ru-RU" sz="1600" b="1" dirty="0" err="1"/>
              <a:t>Співпраця</a:t>
            </a:r>
            <a:r>
              <a:rPr lang="ru-RU" sz="1600" b="1" dirty="0"/>
              <a:t> </a:t>
            </a:r>
            <a:r>
              <a:rPr lang="ru-RU" sz="1600" b="1" dirty="0" err="1"/>
              <a:t>південь</a:t>
            </a:r>
            <a:r>
              <a:rPr lang="ru-RU" sz="1600" b="1" dirty="0"/>
              <a:t> – </a:t>
            </a:r>
            <a:r>
              <a:rPr lang="ru-RU" sz="1600" b="1" dirty="0" err="1"/>
              <a:t>південь</a:t>
            </a:r>
            <a:endParaRPr lang="ru-RU" sz="1600" b="1" dirty="0"/>
          </a:p>
          <a:p>
            <a:endParaRPr lang="ru-RU" sz="1600" b="1" dirty="0"/>
          </a:p>
          <a:p>
            <a:r>
              <a:rPr lang="ru-RU" sz="1600" b="1" dirty="0" err="1"/>
              <a:t>Розширення</a:t>
            </a:r>
            <a:r>
              <a:rPr lang="ru-RU" sz="1600" b="1" dirty="0"/>
              <a:t> </a:t>
            </a:r>
            <a:r>
              <a:rPr lang="ru-RU" sz="1600" b="1" dirty="0" err="1"/>
              <a:t>можливостей</a:t>
            </a:r>
            <a:r>
              <a:rPr lang="ru-RU" sz="1600" b="1" dirty="0"/>
              <a:t> для </a:t>
            </a:r>
            <a:r>
              <a:rPr lang="ru-RU" sz="1600" b="1" dirty="0" err="1"/>
              <a:t>молоді</a:t>
            </a:r>
            <a:r>
              <a:rPr lang="ru-RU" sz="1600" b="1" dirty="0"/>
              <a:t> та </a:t>
            </a:r>
            <a:r>
              <a:rPr lang="ru-RU" sz="1600" b="1" dirty="0" err="1"/>
              <a:t>жінок</a:t>
            </a:r>
            <a:r>
              <a:rPr lang="ru-RU" sz="1600" b="1" dirty="0"/>
              <a:t>, людей з </a:t>
            </a:r>
            <a:r>
              <a:rPr lang="ru-RU" sz="1600" b="1" dirty="0" err="1"/>
              <a:t>особливими</a:t>
            </a:r>
            <a:r>
              <a:rPr lang="ru-RU" sz="1600" b="1" dirty="0"/>
              <a:t> потребами</a:t>
            </a:r>
          </a:p>
        </p:txBody>
      </p:sp>
      <p:cxnSp>
        <p:nvCxnSpPr>
          <p:cNvPr id="21" name="Прямая соединительная линия 20"/>
          <p:cNvCxnSpPr/>
          <p:nvPr/>
        </p:nvCxnSpPr>
        <p:spPr>
          <a:xfrm rot="5400000">
            <a:off x="6924998" y="1947798"/>
            <a:ext cx="0" cy="74359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058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86605"/>
            <a:ext cx="7604760" cy="780196"/>
          </a:xfrm>
        </p:spPr>
        <p:txBody>
          <a:bodyPr/>
          <a:lstStyle/>
          <a:p>
            <a:pPr algn="ctr"/>
            <a:r>
              <a:rPr lang="uk-UA" b="1" dirty="0" smtClean="0"/>
              <a:t>УЧАСТЬ МОЛОДІ</a:t>
            </a:r>
            <a:endParaRPr lang="uk-UA" b="1" dirty="0"/>
          </a:p>
        </p:txBody>
      </p:sp>
      <p:sp>
        <p:nvSpPr>
          <p:cNvPr id="3" name="Объект 2"/>
          <p:cNvSpPr>
            <a:spLocks noGrp="1"/>
          </p:cNvSpPr>
          <p:nvPr>
            <p:ph idx="1"/>
          </p:nvPr>
        </p:nvSpPr>
        <p:spPr>
          <a:xfrm>
            <a:off x="533400" y="990600"/>
            <a:ext cx="8000999" cy="5715000"/>
          </a:xfrm>
        </p:spPr>
        <p:txBody>
          <a:bodyPr>
            <a:normAutofit fontScale="92500" lnSpcReduction="20000"/>
          </a:bodyPr>
          <a:lstStyle/>
          <a:p>
            <a:pPr algn="just"/>
            <a:r>
              <a:rPr lang="uk-UA" dirty="0"/>
              <a:t>Молодь може відігравати активну роль в охороні та покращенні довкілля. Молодь  та діти можуть змінювати свій стиль життя і те, як він впливає на довкілля. Вони можуть зробити свої оселі, школи та молодіжні організації більш дружніми до довкілля шляхом адаптування екологічних практик, переробки різних матеріалів та збереження таких ресурсів, як вода та електроенергія. Залучення молоді до охорони довкілля не лише створює прямий вплив на зміну поведінки та ставлення серед молоді, але й може потенційно вплинути на їхніх батьків, родичів та сім’ї.</a:t>
            </a:r>
          </a:p>
          <a:p>
            <a:endParaRPr lang="uk-UA" dirty="0"/>
          </a:p>
          <a:p>
            <a:pPr algn="just"/>
            <a:r>
              <a:rPr lang="uk-UA" dirty="0"/>
              <a:t>ПМГ надає перевагу участі дітей та молоді в ролі носіїв майбутніх зобов’язань щодо сталого розвитку. Проекти ПМГ з компонентами екологічної освіти та поширення обізнаності майже завжди залучають школярів та студентів. Діти та молодь активно беруть участь в кампаніях щодо захисту рідкісних та зникаючих видів рослин, тварин та екосистем, висаджування дерев, створення громадських парків та впровадження технологій відновлюваної енергії.</a:t>
            </a:r>
          </a:p>
          <a:p>
            <a:endParaRPr lang="uk-UA" dirty="0"/>
          </a:p>
          <a:p>
            <a:pPr algn="just"/>
            <a:r>
              <a:rPr lang="uk-UA" dirty="0"/>
              <a:t>Низькі прибутки та високий рівень безробіття серед молоді часто є викликом для добробуту громад. Проектна робота ПМГ з молоддю спрямована на підвищення їхніх професійних навичок  та забезпечує альтернативні засоби до існування, що роблять внесок у глобальні екологічні результати. ПМГ бачить значну цінність в інвестиціях у дітей та молодь, адже вони мають унікальну спроможність забезпечити стійке майбутнє.</a:t>
            </a:r>
          </a:p>
          <a:p>
            <a:endParaRPr lang="uk-UA" dirty="0"/>
          </a:p>
        </p:txBody>
      </p:sp>
    </p:spTree>
    <p:extLst>
      <p:ext uri="{BB962C8B-B14F-4D97-AF65-F5344CB8AC3E}">
        <p14:creationId xmlns:p14="http://schemas.microsoft.com/office/powerpoint/2010/main" val="96154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0350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11009</TotalTime>
  <Words>1386</Words>
  <Application>Microsoft Office PowerPoint</Application>
  <PresentationFormat>On-screen Show (4:3)</PresentationFormat>
  <Paragraphs>167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УЧАСТЬ МОЛОДІ</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charles.nyandiga</dc:creator>
  <cp:lastModifiedBy>HP Inc.</cp:lastModifiedBy>
  <cp:revision>507</cp:revision>
  <cp:lastPrinted>2017-10-10T09:29:01Z</cp:lastPrinted>
  <dcterms:created xsi:type="dcterms:W3CDTF">2011-08-12T13:01:08Z</dcterms:created>
  <dcterms:modified xsi:type="dcterms:W3CDTF">2020-10-21T07:16:20Z</dcterms:modified>
</cp:coreProperties>
</file>