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85" r:id="rId2"/>
    <p:sldId id="257" r:id="rId3"/>
    <p:sldId id="591" r:id="rId4"/>
    <p:sldId id="576" r:id="rId5"/>
    <p:sldId id="573" r:id="rId6"/>
    <p:sldId id="582" r:id="rId7"/>
    <p:sldId id="584" r:id="rId8"/>
    <p:sldId id="587" r:id="rId9"/>
    <p:sldId id="560" r:id="rId10"/>
    <p:sldId id="592" r:id="rId11"/>
    <p:sldId id="5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Currea" initials="AM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C41"/>
    <a:srgbClr val="FF9900"/>
    <a:srgbClr val="006BB6"/>
    <a:srgbClr val="6E5B25"/>
    <a:srgbClr val="FEBB1E"/>
    <a:srgbClr val="FFDF79"/>
    <a:srgbClr val="F5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017" autoAdjust="0"/>
  </p:normalViewPr>
  <p:slideViewPr>
    <p:cSldViewPr>
      <p:cViewPr varScale="1">
        <p:scale>
          <a:sx n="65" d="100"/>
          <a:sy n="65" d="100"/>
        </p:scale>
        <p:origin x="136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>
      <p:cViewPr varScale="1">
        <p:scale>
          <a:sx n="65" d="100"/>
          <a:sy n="65" d="100"/>
        </p:scale>
        <p:origin x="2223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0AB2-C5BE-47EA-8029-0099ECE779A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5FF7-FB76-4CFD-ACCB-33772EB4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9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828801"/>
            <a:ext cx="8839200" cy="48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4" name="Rectangle 1027"/>
          <p:cNvSpPr txBox="1">
            <a:spLocks noChangeArrowheads="1"/>
          </p:cNvSpPr>
          <p:nvPr userDrawn="1"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>
              <a:solidFill>
                <a:schemeClr val="bg1"/>
              </a:solidFill>
            </a:endParaRPr>
          </a:p>
          <a:p>
            <a:pPr algn="ctr" fontAlgn="auto"/>
            <a:r>
              <a:rPr lang="en-US" sz="9600" b="1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76600" y="59436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rcRect l="28518" t="47870" r="28344" b="49786"/>
          <a:stretch>
            <a:fillRect/>
          </a:stretch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934200" cy="2458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0578" y="6477000"/>
            <a:ext cx="376222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B64BD9E-6CEE-4B70-BCA0-609A17086EF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rcRect r="25234"/>
          <a:stretch>
            <a:fillRect/>
          </a:stretch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F505-78B0-4E8A-A299-C502D8E8F8F8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17BE-3524-47D8-A868-678C4B08DA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4E01-3C16-432E-A388-710C454C7379}" type="datetimeFigureOut">
              <a:rPr lang="en-US"/>
              <a:t>10/21/2020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B3C9-5F6F-4AF0-843F-D22E8576D2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rcRect l="28518" t="47870" r="28344" b="49786"/>
          <a:stretch>
            <a:fillRect/>
          </a:stretch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rcRect r="25234"/>
          <a:stretch>
            <a:fillRect/>
          </a:stretch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81BC4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rcRect l="28518" t="47870" r="28344" b="49786"/>
          <a:stretch>
            <a:fillRect/>
          </a:stretch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rcRect r="25234"/>
          <a:stretch>
            <a:fillRect/>
          </a:stretch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006B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rcRect l="28518" t="47870" r="28344" b="49786"/>
          <a:stretch>
            <a:fillRect/>
          </a:stretch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rcRect r="25234"/>
          <a:stretch>
            <a:fillRect/>
          </a:stretch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6E5B2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rcRect l="28518" t="47870" r="28344" b="49786"/>
          <a:stretch>
            <a:fillRect/>
          </a:stretch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rcRect r="25234"/>
          <a:stretch>
            <a:fillRect/>
          </a:stretch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648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248400" cy="245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3FB9BD8-98B5-48BF-9904-10150D763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3886200" cy="4326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6"/>
            <a:ext cx="4038600" cy="432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45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3198" y="6383586"/>
            <a:ext cx="423602" cy="245814"/>
          </a:xfrm>
          <a:prstGeom prst="rect">
            <a:avLst/>
          </a:prstGeom>
        </p:spPr>
        <p:txBody>
          <a:bodyPr/>
          <a:lstStyle/>
          <a:p>
            <a:fld id="{72A12C76-031D-44CC-9925-4C2902A6C4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00800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0080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prstGeom prst="rect">
            <a:avLst/>
          </a:prstGeom>
        </p:spPr>
        <p:txBody>
          <a:bodyPr/>
          <a:lstStyle/>
          <a:p>
            <a:fld id="{981751F0-99D4-417B-9CDC-F591BD7E5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1572272"/>
            <a:ext cx="9144000" cy="27928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696" y="130629"/>
            <a:ext cx="3048000" cy="10885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77000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477000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rcRect l="28518" t="47870" r="28344" b="49786"/>
          <a:stretch>
            <a:fillRect/>
          </a:stretch>
        </p:blipFill>
        <p:spPr>
          <a:xfrm>
            <a:off x="5562600" y="1157220"/>
            <a:ext cx="3049096" cy="21438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572272"/>
            <a:ext cx="8686800" cy="26532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83585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83585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383585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rcRect r="25234"/>
          <a:stretch>
            <a:fillRect/>
          </a:stretch>
        </p:blipFill>
        <p:spPr>
          <a:xfrm>
            <a:off x="6781800" y="100392"/>
            <a:ext cx="1981200" cy="946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76200" y="5284192"/>
            <a:ext cx="9067800" cy="1573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B0F0"/>
                </a:solidFill>
              </a:rPr>
              <a:t>ІННОВАЦІЙНА ПРОГРАМА  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ПМГ ПРООН-ГЕФ В УКРАЇНІ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 “МОЛОДЬ І ЗМІНА КЛІМАТУ»</a:t>
            </a:r>
            <a:br>
              <a:rPr lang="ru-RU" sz="2800" b="1" dirty="0">
                <a:solidFill>
                  <a:srgbClr val="00B0F0"/>
                </a:solidFill>
              </a:rPr>
            </a:br>
            <a:endParaRPr lang="uk-UA" sz="1100" b="1" dirty="0" smtClean="0">
              <a:solidFill>
                <a:srgbClr val="00B0F0"/>
              </a:solidFill>
            </a:endParaRPr>
          </a:p>
          <a:p>
            <a:pPr algn="ctr" rtl="0" fontAlgn="auto">
              <a:buFontTx/>
              <a:buNone/>
            </a:pPr>
            <a:endParaRPr lang="uk-UA" sz="3600" b="1" dirty="0" smtClean="0">
              <a:solidFill>
                <a:schemeClr val="tx1"/>
              </a:solidFill>
            </a:endParaRPr>
          </a:p>
          <a:p>
            <a:pPr algn="ctr" rtl="0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 l="28518" t="47870" r="28344" b="49786"/>
          <a:stretch>
            <a:fillRect/>
          </a:stretch>
        </p:blipFill>
        <p:spPr>
          <a:xfrm>
            <a:off x="38100" y="990600"/>
            <a:ext cx="63246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r="25234"/>
          <a:stretch>
            <a:fillRect/>
          </a:stretch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194"/>
            <a:ext cx="5943600" cy="38369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9154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rgbClr val="FFC000"/>
                </a:solidFill>
              </a:rPr>
              <a:t>                         КОНКУРС МОЛОДІЖНИХ ІНІЦІАТИВ ПМГ</a:t>
            </a: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543031"/>
            <a:ext cx="76581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400" dirty="0" smtClean="0"/>
              <a:t>ОНЛАЙН-ТРЕНІНГ </a:t>
            </a:r>
            <a:r>
              <a:rPr lang="ru-RU" sz="2400" dirty="0"/>
              <a:t>ДЛЯ МОЛОДІ </a:t>
            </a:r>
            <a:r>
              <a:rPr lang="ru-RU" dirty="0" smtClean="0"/>
              <a:t>(</a:t>
            </a:r>
            <a:r>
              <a:rPr lang="ru-RU" dirty="0"/>
              <a:t>ЖОВТЕНЬ </a:t>
            </a:r>
            <a:r>
              <a:rPr lang="ru-RU" dirty="0" smtClean="0"/>
              <a:t>2020);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sz="2400" dirty="0" smtClean="0"/>
              <a:t>ОРГАНІЗАЦІЯ І ПРОВЕДЕННЯ КОНКУРСУ</a:t>
            </a:r>
            <a:r>
              <a:rPr lang="ru-RU" dirty="0" smtClean="0"/>
              <a:t> (ЛИСТОПАД – ГРУДЕНЬ 2020);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2400" dirty="0" smtClean="0"/>
              <a:t>РЕАЛІЗАЦІЯ МОЛОДІЖНИХ ІНІЦІАТИВ</a:t>
            </a:r>
            <a:r>
              <a:rPr lang="ru-RU" dirty="0" smtClean="0"/>
              <a:t> (СІЧЕНЬ – КВІТЕНЬ 2021);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sz="2400" dirty="0" smtClean="0"/>
              <a:t>ЯРМАРКА МОЛОДІЖНИХ ІНІЦІАТИВ</a:t>
            </a:r>
            <a:r>
              <a:rPr lang="ru-RU" dirty="0" smtClean="0"/>
              <a:t> (ТРАВЕНЬ – ЧЕРВЕНЬ 2021).</a:t>
            </a:r>
            <a:endParaRPr lang="en-US" dirty="0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1" y="418937"/>
            <a:ext cx="2057400" cy="14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469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38636" t="24067" r="42475" b="31204"/>
          <a:stretch>
            <a:fillRect/>
          </a:stretch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276600" y="5943600"/>
            <a:ext cx="2514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 l="28518" t="47870" r="28344" b="49786"/>
          <a:stretch>
            <a:fillRect/>
          </a:stretch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4800" y="1851991"/>
            <a:ext cx="8666227" cy="33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-38100" y="5562600"/>
            <a:ext cx="9144000" cy="961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auto">
              <a:spcBef>
                <a:spcPct val="0"/>
              </a:spcBef>
              <a:buFontTx/>
              <a:buNone/>
            </a:pPr>
            <a:r>
              <a:rPr lang="uk-UA" sz="4000" dirty="0" smtClean="0"/>
              <a:t>ДЯКУЮ  ЗА УВАГУ</a:t>
            </a:r>
            <a:r>
              <a:rPr lang="en-US" sz="4000" smtClean="0"/>
              <a:t>!!!</a:t>
            </a:r>
            <a:r>
              <a:rPr lang="uk-UA" sz="4000" smtClean="0"/>
              <a:t> </a:t>
            </a:r>
            <a:endParaRPr lang="uk-UA" sz="4000"/>
          </a:p>
          <a:p>
            <a:pPr algn="ctr" fontAlgn="auto">
              <a:spcBef>
                <a:spcPct val="0"/>
              </a:spcBef>
              <a:buFontTx/>
              <a:buNone/>
            </a:pPr>
            <a:endParaRPr lang="uk-UA" sz="4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1665287"/>
            <a:ext cx="7772401" cy="3970318"/>
          </a:xfrm>
          <a:prstGeom prst="rect">
            <a:avLst/>
          </a:prstGeom>
        </p:spPr>
        <p:txBody>
          <a:bodyPr>
            <a:noAutofit/>
          </a:bodyPr>
          <a:lstStyle/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/>
              <a:t>Зараз у світі 1,8 мільярда підлітків і молодих людей (10-24 років), що більше аніж будь-коли в історії. Вони складають більшість населення світу.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 rt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dirty="0" smtClean="0"/>
              <a:t>Необхідно </a:t>
            </a:r>
            <a:r>
              <a:rPr lang="uk-UA" dirty="0"/>
              <a:t>виконати </a:t>
            </a:r>
            <a:r>
              <a:rPr lang="uk-UA" dirty="0" smtClean="0"/>
              <a:t>3 умови Інноваційної програми: </a:t>
            </a:r>
            <a:endParaRPr lang="uk-UA" dirty="0"/>
          </a:p>
          <a:p>
            <a:pPr indent="-257175" rtl="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Молодь володіє потенціалом для ефективної участі в </a:t>
            </a:r>
            <a:r>
              <a:rPr lang="uk-UA" dirty="0" smtClean="0"/>
              <a:t>громадській діяльності щодо збереження </a:t>
            </a:r>
            <a:r>
              <a:rPr lang="uk-UA" dirty="0"/>
              <a:t>навколишнього середовища/створенню стійких джерел засобів до існування; </a:t>
            </a:r>
          </a:p>
          <a:p>
            <a:pPr indent="-257175" rtl="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Міцні та інклюзивні партнерські відносини та простори для сприяння залученню молоді та створенню мереж; </a:t>
            </a:r>
          </a:p>
          <a:p>
            <a:pPr indent="-257175" rtl="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Гендерна рівність і розширення прав і можливостей молодих жінок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9090422" cy="4880759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rgbClr val="FFC000"/>
                </a:solidFill>
              </a:rPr>
              <a:t>КЛЮЧОВІ  ЕЛЕМЕНТИ МОЛОДІЖНОГО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rgbClr val="FFC000"/>
                </a:solidFill>
              </a:rPr>
              <a:t>ПІДХОДУ ПМГ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400" b="1" dirty="0">
              <a:solidFill>
                <a:srgbClr val="FFC000"/>
              </a:solidFill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400" b="1" dirty="0" smtClean="0">
              <a:solidFill>
                <a:srgbClr val="FFC000"/>
              </a:solidFill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/>
              <a:t>                                      </a:t>
            </a:r>
            <a:r>
              <a:rPr lang="uk-UA" sz="2400" dirty="0" smtClean="0"/>
              <a:t>Грантовий процес (</a:t>
            </a:r>
            <a:r>
              <a:rPr lang="en-US" sz="2400" dirty="0" smtClean="0"/>
              <a:t>Grant making</a:t>
            </a:r>
            <a:r>
              <a:rPr lang="uk-UA" sz="2400" dirty="0" smtClean="0"/>
              <a:t>)</a:t>
            </a:r>
            <a:r>
              <a:rPr lang="en-US" sz="2400" dirty="0" smtClean="0"/>
              <a:t>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 smtClean="0"/>
              <a:t>                                    </a:t>
            </a:r>
            <a:r>
              <a:rPr lang="uk-UA" sz="2400" dirty="0" smtClean="0"/>
              <a:t>Розбудова спроможності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 smtClean="0"/>
              <a:t>                                          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 smtClean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 smtClean="0"/>
              <a:t>                                    </a:t>
            </a:r>
            <a:r>
              <a:rPr lang="uk-UA" sz="2400" dirty="0" smtClean="0"/>
              <a:t>Консолідація знань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 smtClean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 smtClean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 smtClean="0"/>
              <a:t>                                    </a:t>
            </a:r>
            <a:r>
              <a:rPr lang="uk-UA" sz="2400" dirty="0" smtClean="0"/>
              <a:t>Розвиток </a:t>
            </a:r>
            <a:r>
              <a:rPr lang="uk-UA" sz="2400" dirty="0" err="1" smtClean="0"/>
              <a:t>партнерств</a:t>
            </a:r>
            <a:endParaRPr lang="uk-UA" sz="2400" dirty="0"/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pic>
        <p:nvPicPr>
          <p:cNvPr id="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3639" y="3197220"/>
            <a:ext cx="1158975" cy="892410"/>
          </a:xfrm>
          <a:prstGeom prst="rect">
            <a:avLst/>
          </a:prstGeom>
        </p:spPr>
      </p:pic>
      <p:pic>
        <p:nvPicPr>
          <p:cNvPr id="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725" y="2121015"/>
            <a:ext cx="1128889" cy="762000"/>
          </a:xfrm>
          <a:prstGeom prst="rect">
            <a:avLst/>
          </a:prstGeom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388" y="4336065"/>
            <a:ext cx="1593380" cy="984059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8176" y="5523460"/>
            <a:ext cx="1419986" cy="10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895"/>
            <a:ext cx="5867400" cy="1068705"/>
          </a:xfrm>
        </p:spPr>
        <p:txBody>
          <a:bodyPr>
            <a:noAutofit/>
          </a:bodyPr>
          <a:lstStyle/>
          <a:p>
            <a:pPr rtl="0"/>
            <a:r>
              <a:rPr lang="uk-UA"/>
              <a:t>Вимірювання результатів/показники</a:t>
            </a:r>
            <a:br>
              <a:rPr lang="uk-UA"/>
            </a:b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267200"/>
          </a:xfrm>
        </p:spPr>
        <p:txBody>
          <a:bodyPr>
            <a:noAutofit/>
          </a:bodyPr>
          <a:lstStyle/>
          <a:p>
            <a:pPr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/>
              <a:t> Кількість ГО, чий потенціал був розвинений або поліпшений </a:t>
            </a:r>
            <a:endParaRPr lang="uk-UA" dirty="0" smtClean="0"/>
          </a:p>
          <a:p>
            <a:pPr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 smtClean="0"/>
              <a:t>Кількість новостворених молодіжних ГО</a:t>
            </a:r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 smtClean="0"/>
              <a:t>Кількість молоді, учасників, чий потенціал був розбудований</a:t>
            </a:r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 smtClean="0"/>
              <a:t>Кількість </a:t>
            </a:r>
            <a:r>
              <a:rPr lang="uk-UA" dirty="0"/>
              <a:t>обмінів знаннями </a:t>
            </a:r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/>
              <a:t>Кількість </a:t>
            </a:r>
            <a:r>
              <a:rPr lang="uk-UA" dirty="0" smtClean="0"/>
              <a:t>організованих навчань </a:t>
            </a:r>
            <a:endParaRPr lang="uk-UA" dirty="0"/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 smtClean="0"/>
              <a:t>Кількість </a:t>
            </a:r>
            <a:r>
              <a:rPr lang="uk-UA" dirty="0"/>
              <a:t>організованих семінарів </a:t>
            </a:r>
            <a:endParaRPr lang="uk-UA" dirty="0" smtClean="0"/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 smtClean="0"/>
              <a:t>Кількість </a:t>
            </a:r>
            <a:r>
              <a:rPr lang="uk-UA" dirty="0"/>
              <a:t>посилених </a:t>
            </a:r>
            <a:r>
              <a:rPr lang="uk-UA" dirty="0" smtClean="0"/>
              <a:t>мереж</a:t>
            </a:r>
            <a:endParaRPr lang="uk-UA" dirty="0"/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/>
              <a:t>Кількість розроблених </a:t>
            </a:r>
            <a:r>
              <a:rPr lang="uk-UA" dirty="0" smtClean="0"/>
              <a:t>досліджень/</a:t>
            </a:r>
            <a:r>
              <a:rPr lang="en-US" dirty="0" smtClean="0"/>
              <a:t>Case Study</a:t>
            </a:r>
            <a:r>
              <a:rPr lang="uk-UA" dirty="0" smtClean="0"/>
              <a:t> </a:t>
            </a:r>
            <a:endParaRPr lang="uk-UA" dirty="0"/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/>
              <a:t>Кількість інформаційних продуктів, передових практик, які були розроблені</a:t>
            </a:r>
          </a:p>
          <a:p>
            <a:pPr lvl="0" rtl="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uk-UA" dirty="0"/>
              <a:t>Кількість організованих обмінів "Південь-Південь" в рамках яких передавався потенціал щодо нових суспільних інновацій між громадами, </a:t>
            </a:r>
            <a:r>
              <a:rPr lang="uk-UA" dirty="0" smtClean="0"/>
              <a:t> молоддю, ГО </a:t>
            </a:r>
            <a:r>
              <a:rPr lang="uk-UA" dirty="0"/>
              <a:t>та іншими партнерами </a:t>
            </a:r>
          </a:p>
          <a:p>
            <a:pPr marL="0" indent="0">
              <a:spcBef>
                <a:spcPts val="200"/>
              </a:spcBef>
              <a:buNone/>
            </a:pPr>
            <a:endParaRPr lang="uk-UA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" y="1066800"/>
            <a:ext cx="9090422" cy="3970318"/>
          </a:xfrm>
          <a:prstGeom prst="rect">
            <a:avLst/>
          </a:prstGeom>
        </p:spPr>
        <p:txBody>
          <a:bodyPr>
            <a:noAutofit/>
          </a:bodyPr>
          <a:lstStyle/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C000"/>
                </a:solidFill>
              </a:rPr>
              <a:t>РЕЗУЛЬТАТИ  МОНІТОРИНГУ:</a:t>
            </a: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dirty="0"/>
          </a:p>
          <a:p>
            <a:pPr marL="342900" indent="-342900" rtl="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створення 3-ьох молодіжних центрів в 3-ої областях на 2-ох ландшафтах;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rgbClr val="00B050"/>
                </a:solidFill>
                <a:latin typeface="+mn-lt"/>
              </a:rPr>
              <a:t>п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ідтримка молодіжних груп </a:t>
            </a:r>
            <a:r>
              <a:rPr lang="uk-UA" sz="2000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у 6 областях (Рівненській</a:t>
            </a:r>
            <a:r>
              <a:rPr lang="uk-UA" sz="2000" dirty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uk-UA" sz="2000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Житомирській, Чернігівській, Київській, Запорізькій та Донецькій) на 2-ох ландшафтах ПМГ ГЕФ;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rgbClr val="00B050"/>
                </a:solidFill>
                <a:latin typeface="+mn-lt"/>
              </a:rPr>
              <a:t>с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творення та легалізація молодіжних об'єднань (5 громадських організацій);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rgbClr val="00B050"/>
                </a:solidFill>
                <a:latin typeface="+mn-lt"/>
              </a:rPr>
              <a:t>р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озбудова спроможності молодіжних рухів (створення сайтів, комунікаційна політика, позиціювання, залучення ресурсів, масштабування, вплив на місцеву, національну та міжнародну політики, створення 10 робочих зелених місць для молоді);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інформаційно-просвітницька діяльність та розбудова </a:t>
            </a:r>
            <a:r>
              <a:rPr lang="uk-UA" sz="2000" dirty="0">
                <a:solidFill>
                  <a:srgbClr val="00B050"/>
                </a:solidFill>
                <a:latin typeface="+mn-lt"/>
              </a:rPr>
              <a:t>спроможності (12 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акцій, 6 тренінгів, 5 семінарів, 3 національні форуми, 2 міжнародні заходи, 1 </a:t>
            </a:r>
            <a:r>
              <a:rPr lang="uk-UA" sz="2000" dirty="0" err="1" smtClean="0">
                <a:solidFill>
                  <a:srgbClr val="00B050"/>
                </a:solidFill>
                <a:latin typeface="+mn-lt"/>
              </a:rPr>
              <a:t>ярмарка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 знань, 1 навчальний візит)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Створення та розвиток мереж і </a:t>
            </a:r>
            <a:r>
              <a:rPr lang="uk-UA" sz="2000" dirty="0" err="1" smtClean="0">
                <a:solidFill>
                  <a:srgbClr val="00B050"/>
                </a:solidFill>
                <a:latin typeface="+mn-lt"/>
              </a:rPr>
              <a:t>партнерств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 (5 Мереж, понад 60 </a:t>
            </a:r>
            <a:r>
              <a:rPr lang="uk-UA" sz="2000" dirty="0" err="1" smtClean="0">
                <a:solidFill>
                  <a:srgbClr val="00B050"/>
                </a:solidFill>
                <a:latin typeface="+mn-lt"/>
              </a:rPr>
              <a:t>партнерств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) 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Поширення результатів діяльності в ЗМІ та </a:t>
            </a:r>
            <a:r>
              <a:rPr lang="uk-UA" sz="2000" dirty="0" err="1" smtClean="0">
                <a:solidFill>
                  <a:srgbClr val="00B050"/>
                </a:solidFill>
                <a:latin typeface="+mn-lt"/>
              </a:rPr>
              <a:t>соцмережах</a:t>
            </a:r>
            <a:r>
              <a:rPr lang="uk-UA" sz="2000" dirty="0" smtClean="0">
                <a:solidFill>
                  <a:srgbClr val="00B050"/>
                </a:solidFill>
                <a:latin typeface="+mn-lt"/>
              </a:rPr>
              <a:t>.</a:t>
            </a: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 smtClean="0">
              <a:solidFill>
                <a:srgbClr val="00B050"/>
              </a:solidFill>
              <a:latin typeface="+mn-lt"/>
            </a:endParaRP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29400" y="5714270"/>
            <a:ext cx="2303396" cy="11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56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8" y="1066800"/>
            <a:ext cx="9090422" cy="4046518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defRPr/>
            </a:pPr>
            <a:r>
              <a:rPr lang="uk-UA" sz="2400" dirty="0" smtClean="0">
                <a:solidFill>
                  <a:srgbClr val="00B050"/>
                </a:solidFill>
                <a:latin typeface="+mn-lt"/>
              </a:rPr>
              <a:t>Діяльність зі створення Молодіжних кліматичних центрів</a:t>
            </a:r>
            <a:endParaRPr lang="uk-UA" sz="2400" dirty="0" smtClean="0">
              <a:solidFill>
                <a:srgbClr val="FFC000"/>
              </a:solidFill>
            </a:endParaRP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dirty="0"/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 smtClean="0">
              <a:solidFill>
                <a:srgbClr val="00B050"/>
              </a:solidFill>
              <a:latin typeface="+mn-lt"/>
            </a:endParaRP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" y="1610377"/>
            <a:ext cx="5122995" cy="3266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3243588"/>
            <a:ext cx="5229225" cy="34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96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8" y="1066800"/>
            <a:ext cx="9090422" cy="4046518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defRPr/>
            </a:pPr>
            <a:r>
              <a:rPr lang="uk-UA" sz="2400" dirty="0" smtClean="0">
                <a:solidFill>
                  <a:srgbClr val="00B050"/>
                </a:solidFill>
                <a:latin typeface="+mn-lt"/>
              </a:rPr>
              <a:t>РОЗБУДОВА СПРОМОЖНОСТІ ТА ПОШИРЕННЯ ОБІЗНАНОСТІ</a:t>
            </a:r>
            <a:endParaRPr lang="uk-UA" sz="2400" dirty="0" smtClean="0">
              <a:solidFill>
                <a:srgbClr val="FFC000"/>
              </a:solidFill>
            </a:endParaRP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dirty="0"/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 smtClean="0">
              <a:solidFill>
                <a:srgbClr val="00B050"/>
              </a:solidFill>
              <a:latin typeface="+mn-lt"/>
            </a:endParaRPr>
          </a:p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1"/>
            <a:ext cx="3222652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16" y="1540216"/>
            <a:ext cx="3960019" cy="2726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" y="3849731"/>
            <a:ext cx="4113938" cy="2737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3" y="4477496"/>
            <a:ext cx="392248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58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3" y="193711"/>
            <a:ext cx="6288698" cy="13433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uk-UA" sz="3200" dirty="0"/>
              <a:t>ПЛАТФОРМИ ДІАЛОГУ МІЖ </a:t>
            </a:r>
            <a:r>
              <a:rPr lang="uk-UA" sz="3200" dirty="0" smtClean="0"/>
              <a:t>ГО-УРЯДОМ, НАЦІОНАЛЬНИМИ ПАРТНЕРАМИ</a:t>
            </a:r>
            <a:endParaRPr lang="uk-U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rtl="0"/>
            <a:r>
              <a:rPr lang="uk-UA" sz="800" b="0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6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3122" y="1295400"/>
            <a:ext cx="6724878" cy="5442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endParaRPr lang="uk-UA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uk-UA" dirty="0"/>
              <a:t>Використовувати консультативні платформи </a:t>
            </a:r>
            <a:r>
              <a:rPr lang="uk-UA" dirty="0" smtClean="0"/>
              <a:t>ПМГ ГЕФ</a:t>
            </a:r>
            <a:r>
              <a:rPr lang="en-US" dirty="0" smtClean="0"/>
              <a:t> (</a:t>
            </a:r>
            <a:r>
              <a:rPr lang="uk-UA" dirty="0" smtClean="0"/>
              <a:t>Мережа </a:t>
            </a:r>
            <a:r>
              <a:rPr lang="en-US" dirty="0" smtClean="0"/>
              <a:t>“</a:t>
            </a:r>
            <a:r>
              <a:rPr lang="uk-UA" dirty="0" smtClean="0"/>
              <a:t>Освіта</a:t>
            </a:r>
            <a:r>
              <a:rPr lang="en-US" dirty="0" smtClean="0"/>
              <a:t> </a:t>
            </a:r>
            <a:r>
              <a:rPr lang="" dirty="0" smtClean="0"/>
              <a:t>в </a:t>
            </a:r>
            <a:r>
              <a:rPr lang="uk-UA" dirty="0" smtClean="0"/>
              <a:t>інтересах сталого розвитку</a:t>
            </a:r>
            <a:r>
              <a:rPr lang="en-US" dirty="0" smtClean="0"/>
              <a:t>”</a:t>
            </a:r>
            <a:r>
              <a:rPr lang="uk-UA" dirty="0" smtClean="0"/>
              <a:t>, «Зелена Житомирщина»</a:t>
            </a:r>
            <a:r>
              <a:rPr lang="en-US" dirty="0" smtClean="0"/>
              <a:t>)</a:t>
            </a:r>
            <a:r>
              <a:rPr lang="uk-UA" dirty="0" smtClean="0"/>
              <a:t>; </a:t>
            </a:r>
            <a:endParaRPr lang="en-US" dirty="0" smtClean="0"/>
          </a:p>
          <a:p>
            <a:pPr rtl="0"/>
            <a:endParaRPr lang="uk-UA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uk-UA" dirty="0" err="1"/>
              <a:t>Сприя</a:t>
            </a:r>
            <a:r>
              <a:rPr lang="ru-RU" altLang="uk-UA" dirty="0" err="1"/>
              <a:t>ти</a:t>
            </a:r>
            <a:r>
              <a:rPr lang="uk-UA" dirty="0"/>
              <a:t> участі ГО в поточних національних діалогах і законодавчих </a:t>
            </a:r>
            <a:r>
              <a:rPr lang="uk-UA" dirty="0" smtClean="0"/>
              <a:t>процесах (робоча група </a:t>
            </a:r>
            <a:r>
              <a:rPr lang="en-US" dirty="0" smtClean="0"/>
              <a:t>UNFPA </a:t>
            </a:r>
            <a:r>
              <a:rPr lang="uk-UA" dirty="0" smtClean="0"/>
              <a:t>та </a:t>
            </a:r>
            <a:r>
              <a:rPr lang="uk-UA" dirty="0" err="1" smtClean="0"/>
              <a:t>Мінсім</a:t>
            </a:r>
            <a:r>
              <a:rPr lang="en-US" dirty="0" smtClean="0"/>
              <a:t>”</a:t>
            </a:r>
            <a:r>
              <a:rPr lang="uk-UA" dirty="0" err="1" smtClean="0"/>
              <a:t>ямолодь</a:t>
            </a:r>
            <a:r>
              <a:rPr lang="uk-UA" dirty="0" smtClean="0"/>
              <a:t>, національний простір </a:t>
            </a:r>
            <a:r>
              <a:rPr lang="en-US" dirty="0" err="1" smtClean="0"/>
              <a:t>EdCamp</a:t>
            </a:r>
            <a:r>
              <a:rPr lang="uk-UA" dirty="0" smtClean="0"/>
              <a:t>); </a:t>
            </a:r>
            <a:endParaRPr lang="en-US" dirty="0" smtClean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uk-UA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uk-UA" dirty="0" err="1"/>
              <a:t>Підтрим</a:t>
            </a:r>
            <a:r>
              <a:rPr lang="ru-RU" altLang="uk-UA" dirty="0" err="1"/>
              <a:t>увати</a:t>
            </a:r>
            <a:r>
              <a:rPr lang="ru-RU" altLang="uk-UA" dirty="0"/>
              <a:t> </a:t>
            </a:r>
            <a:r>
              <a:rPr lang="uk-UA" dirty="0"/>
              <a:t>стійкі національних процеси </a:t>
            </a:r>
            <a:r>
              <a:rPr lang="uk-UA" dirty="0" smtClean="0"/>
              <a:t> та заходи за </a:t>
            </a:r>
            <a:r>
              <a:rPr lang="uk-UA" dirty="0"/>
              <a:t>участю багатьох зацікавлених </a:t>
            </a:r>
            <a:r>
              <a:rPr lang="uk-UA" dirty="0" smtClean="0"/>
              <a:t>сторін (Національний форум поводження з відходами, Всеукраїнський </a:t>
            </a:r>
            <a:r>
              <a:rPr lang="uk-UA" dirty="0" err="1" smtClean="0"/>
              <a:t>Екофорум</a:t>
            </a:r>
            <a:r>
              <a:rPr lang="uk-UA" dirty="0" smtClean="0"/>
              <a:t> – 2020); </a:t>
            </a:r>
            <a:endParaRPr lang="en-US" dirty="0" smtClean="0"/>
          </a:p>
          <a:p>
            <a:pPr rtl="0"/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Долучатися до глобальних процесів та їх "</a:t>
            </a:r>
            <a:r>
              <a:rPr lang="uk-UA" dirty="0" smtClean="0"/>
              <a:t>локалізації</a:t>
            </a:r>
            <a:r>
              <a:rPr lang="en-US" dirty="0" smtClean="0"/>
              <a:t>”</a:t>
            </a:r>
            <a:r>
              <a:rPr lang="uk-UA" dirty="0" smtClean="0"/>
              <a:t> (молодіжна робоча група ЄЕК ООН «Освіта для сталого розвитку», Східна Конференція  ЄС «Молодь за Довкілля</a:t>
            </a:r>
            <a:r>
              <a:rPr lang="en-US" dirty="0" smtClean="0"/>
              <a:t>”</a:t>
            </a:r>
            <a:r>
              <a:rPr lang="uk-UA" dirty="0" smtClean="0"/>
              <a:t>, співпраця з Баварським агентством </a:t>
            </a:r>
            <a:r>
              <a:rPr lang="uk-UA" dirty="0"/>
              <a:t>з охорони </a:t>
            </a:r>
            <a:r>
              <a:rPr lang="uk-UA" dirty="0" smtClean="0"/>
              <a:t>довкілля)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60" y="4137592"/>
            <a:ext cx="2351140" cy="211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6660" y="2057400"/>
            <a:ext cx="2351139" cy="208019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1.14"/>
  <p:tag name="AS_TITLE" val="Aspose.Slides for .NET 4.0 Client Profile"/>
  <p:tag name="AS_VERSION" val="19.11"/>
</p:tagLst>
</file>

<file path=ppt/theme/theme1.xml><?xml version="1.0" encoding="utf-8"?>
<a:theme xmlns:a="http://schemas.openxmlformats.org/drawingml/2006/main" name="Retrospect">
  <a:themeElements>
    <a:clrScheme name="SGP Palette">
      <a:dk1>
        <a:srgbClr val="000000"/>
      </a:dk1>
      <a:lt1>
        <a:srgbClr val="FFFFFF"/>
      </a:lt1>
      <a:dk2>
        <a:srgbClr val="6E5B24"/>
      </a:dk2>
      <a:lt2>
        <a:srgbClr val="F5A81C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</TotalTime>
  <Words>418</Words>
  <Application>Microsoft Office PowerPoint</Application>
  <PresentationFormat>On-screen Show (4:3)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Вимірювання результатів/показники </vt:lpstr>
      <vt:lpstr>PowerPoint Presentation</vt:lpstr>
      <vt:lpstr>PowerPoint Presentation</vt:lpstr>
      <vt:lpstr>PowerPoint Presentation</vt:lpstr>
      <vt:lpstr>ПЛАТФОРМИ ДІАЛОГУ МІЖ ГО-УРЯДОМ, НАЦІОНАЛЬНИМИ ПАРТНЕРАМИ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charles.nyandiga</dc:creator>
  <cp:lastModifiedBy>HP Inc.</cp:lastModifiedBy>
  <cp:revision>621</cp:revision>
  <cp:lastPrinted>2017-07-21T20:10:00Z</cp:lastPrinted>
  <dcterms:created xsi:type="dcterms:W3CDTF">2011-08-12T13:01:00Z</dcterms:created>
  <dcterms:modified xsi:type="dcterms:W3CDTF">2020-10-21T07:35:00Z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