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87" r:id="rId5"/>
    <p:sldId id="286" r:id="rId6"/>
    <p:sldId id="284" r:id="rId7"/>
    <p:sldId id="285" r:id="rId8"/>
    <p:sldId id="288" r:id="rId9"/>
    <p:sldId id="258" r:id="rId10"/>
    <p:sldId id="259" r:id="rId11"/>
    <p:sldId id="260" r:id="rId12"/>
    <p:sldId id="261" r:id="rId13"/>
    <p:sldId id="269" r:id="rId14"/>
    <p:sldId id="263" r:id="rId15"/>
    <p:sldId id="264" r:id="rId16"/>
    <p:sldId id="267" r:id="rId17"/>
    <p:sldId id="268" r:id="rId18"/>
    <p:sldId id="266" r:id="rId19"/>
    <p:sldId id="265" r:id="rId20"/>
    <p:sldId id="262" r:id="rId21"/>
    <p:sldId id="279" r:id="rId22"/>
    <p:sldId id="280" r:id="rId23"/>
    <p:sldId id="281" r:id="rId24"/>
    <p:sldId id="282" r:id="rId25"/>
    <p:sldId id="277" r:id="rId26"/>
    <p:sldId id="276" r:id="rId27"/>
    <p:sldId id="270" r:id="rId28"/>
    <p:sldId id="271" r:id="rId29"/>
    <p:sldId id="272" r:id="rId30"/>
    <p:sldId id="273" r:id="rId31"/>
    <p:sldId id="274" r:id="rId32"/>
    <p:sldId id="275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83" r:id="rId41"/>
  </p:sldIdLst>
  <p:sldSz cx="9144000" cy="6858000" type="screen4x3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E49F8-B344-4E8D-A2BB-219BE8163B19}" type="doc">
      <dgm:prSet loTypeId="urn:microsoft.com/office/officeart/2005/8/layout/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6C36448-2444-40D9-9164-3A7A532C0E5B}">
      <dgm:prSet phldrT="[Текст]" custT="1"/>
      <dgm:spPr/>
      <dgm:t>
        <a:bodyPr/>
        <a:lstStyle/>
        <a:p>
          <a:pPr marL="0" indent="0" algn="just"/>
          <a:r>
            <a:rPr lang="ru-RU" sz="1800" b="1" i="0" dirty="0" err="1" smtClean="0"/>
            <a:t>Об’єднати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всі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зацікавлені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сторони</a:t>
          </a:r>
          <a:r>
            <a:rPr lang="ru-RU" sz="1800" b="1" i="0" dirty="0" smtClean="0"/>
            <a:t> (</a:t>
          </a:r>
          <a:r>
            <a:rPr lang="ru-RU" sz="1800" b="1" i="0" dirty="0" err="1" smtClean="0"/>
            <a:t>громадські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організації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заклади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освіти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школи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органи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державної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влади</a:t>
          </a:r>
          <a:r>
            <a:rPr lang="ru-RU" sz="1800" b="1" i="0" dirty="0" smtClean="0"/>
            <a:t> та </a:t>
          </a:r>
          <a:r>
            <a:rPr lang="ru-RU" sz="1800" b="1" i="0" dirty="0" err="1" smtClean="0"/>
            <a:t>інших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партнерів</a:t>
          </a:r>
          <a:r>
            <a:rPr lang="ru-RU" sz="1800" b="1" i="0" dirty="0" smtClean="0"/>
            <a:t>) на </a:t>
          </a:r>
          <a:r>
            <a:rPr lang="ru-RU" sz="1800" b="1" i="0" dirty="0" err="1" smtClean="0"/>
            <a:t>єдиній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платформі</a:t>
          </a:r>
          <a:endParaRPr lang="ru-RU" sz="1800" b="1" dirty="0"/>
        </a:p>
      </dgm:t>
    </dgm:pt>
    <dgm:pt modelId="{CBA7B358-D8FA-46AB-89F9-86D3A8353EBD}" type="parTrans" cxnId="{1550FAA3-22BD-4D15-A7B8-4155DC828B00}">
      <dgm:prSet/>
      <dgm:spPr/>
      <dgm:t>
        <a:bodyPr/>
        <a:lstStyle/>
        <a:p>
          <a:endParaRPr lang="ru-RU"/>
        </a:p>
      </dgm:t>
    </dgm:pt>
    <dgm:pt modelId="{BEE3709A-0C3E-40FE-8386-DA02B832445B}" type="sibTrans" cxnId="{1550FAA3-22BD-4D15-A7B8-4155DC828B00}">
      <dgm:prSet/>
      <dgm:spPr/>
      <dgm:t>
        <a:bodyPr/>
        <a:lstStyle/>
        <a:p>
          <a:endParaRPr lang="ru-RU"/>
        </a:p>
      </dgm:t>
    </dgm:pt>
    <dgm:pt modelId="{EBBD30E3-232A-43A3-B119-E92FEAED1049}">
      <dgm:prSet phldrT="[Текст]" custT="1"/>
      <dgm:spPr/>
      <dgm:t>
        <a:bodyPr/>
        <a:lstStyle/>
        <a:p>
          <a:pPr algn="just"/>
          <a:r>
            <a:rPr lang="ru-RU" sz="1800" b="1" i="0" dirty="0" err="1" smtClean="0"/>
            <a:t>Забезпечити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обмін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досвідом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інформацією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матеріалами</a:t>
          </a:r>
          <a:r>
            <a:rPr lang="ru-RU" sz="1800" b="1" i="0" dirty="0" smtClean="0"/>
            <a:t> та </a:t>
          </a:r>
          <a:r>
            <a:rPr lang="ru-RU" sz="1800" b="1" i="0" dirty="0" err="1" smtClean="0"/>
            <a:t>корисними</a:t>
          </a:r>
          <a:r>
            <a:rPr lang="ru-RU" sz="1800" b="1" i="0" dirty="0" smtClean="0"/>
            <a:t> контактами в межах </a:t>
          </a:r>
          <a:r>
            <a:rPr lang="ru-RU" sz="1800" b="1" i="0" dirty="0" err="1" smtClean="0"/>
            <a:t>Мережі</a:t>
          </a:r>
          <a:endParaRPr lang="ru-RU" sz="1800" b="1" dirty="0"/>
        </a:p>
      </dgm:t>
    </dgm:pt>
    <dgm:pt modelId="{2E74D0F2-858D-4FE0-BF58-B1A17252050F}" type="parTrans" cxnId="{00D5A563-5ED9-4314-9255-BAC6874E3992}">
      <dgm:prSet/>
      <dgm:spPr/>
      <dgm:t>
        <a:bodyPr/>
        <a:lstStyle/>
        <a:p>
          <a:endParaRPr lang="ru-RU"/>
        </a:p>
      </dgm:t>
    </dgm:pt>
    <dgm:pt modelId="{CE00AAC9-AEE2-4E11-80A1-AB9209E6E70C}" type="sibTrans" cxnId="{00D5A563-5ED9-4314-9255-BAC6874E3992}">
      <dgm:prSet/>
      <dgm:spPr/>
      <dgm:t>
        <a:bodyPr/>
        <a:lstStyle/>
        <a:p>
          <a:endParaRPr lang="ru-RU"/>
        </a:p>
      </dgm:t>
    </dgm:pt>
    <dgm:pt modelId="{00F0FF64-FDD3-4FDC-91FD-7B0E87E241F2}">
      <dgm:prSet phldrT="[Текст]" custT="1"/>
      <dgm:spPr/>
      <dgm:t>
        <a:bodyPr/>
        <a:lstStyle/>
        <a:p>
          <a:pPr algn="just"/>
          <a:r>
            <a:rPr lang="ru-RU" sz="1800" b="1" i="0" dirty="0" err="1" smtClean="0"/>
            <a:t>Забезпечити</a:t>
          </a:r>
          <a:r>
            <a:rPr lang="ru-RU" sz="1800" b="1" i="0" dirty="0" smtClean="0"/>
            <a:t> доступ та </a:t>
          </a:r>
          <a:r>
            <a:rPr lang="ru-RU" sz="1800" b="1" i="0" dirty="0" err="1" smtClean="0"/>
            <a:t>збір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наявних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нормативних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національних</a:t>
          </a:r>
          <a:r>
            <a:rPr lang="ru-RU" sz="1800" b="1" i="0" dirty="0" smtClean="0"/>
            <a:t> та </a:t>
          </a:r>
          <a:r>
            <a:rPr lang="ru-RU" sz="1800" b="1" i="0" dirty="0" err="1" smtClean="0"/>
            <a:t>міжнародних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документів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навчально-пізнавальних</a:t>
          </a:r>
          <a:r>
            <a:rPr lang="ru-RU" sz="1800" b="1" i="0" dirty="0" smtClean="0"/>
            <a:t> та </a:t>
          </a:r>
          <a:r>
            <a:rPr lang="ru-RU" sz="1800" b="1" i="0" dirty="0" err="1" smtClean="0"/>
            <a:t>навчально-методичних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матеріалів</a:t>
          </a:r>
          <a:r>
            <a:rPr lang="ru-RU" sz="1800" b="1" i="0" dirty="0" smtClean="0"/>
            <a:t>, </a:t>
          </a:r>
          <a:r>
            <a:rPr lang="ru-RU" sz="1800" b="1" i="0" dirty="0" err="1" smtClean="0"/>
            <a:t>інформацію</a:t>
          </a:r>
          <a:r>
            <a:rPr lang="ru-RU" sz="1800" b="1" i="0" dirty="0" smtClean="0"/>
            <a:t> про </a:t>
          </a:r>
          <a:r>
            <a:rPr lang="ru-RU" sz="1800" b="1" i="0" dirty="0" err="1" smtClean="0"/>
            <a:t>міжнародний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досвід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тощо</a:t>
          </a:r>
          <a:r>
            <a:rPr lang="ru-RU" sz="1800" b="1" i="0" dirty="0" smtClean="0"/>
            <a:t> у </a:t>
          </a:r>
          <a:r>
            <a:rPr lang="ru-RU" sz="1800" b="1" i="0" dirty="0" err="1" smtClean="0"/>
            <a:t>галузі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освіти</a:t>
          </a:r>
          <a:r>
            <a:rPr lang="ru-RU" sz="1800" b="1" i="0" dirty="0" smtClean="0"/>
            <a:t> для </a:t>
          </a:r>
          <a:r>
            <a:rPr lang="ru-RU" sz="1800" b="1" i="0" dirty="0" err="1" smtClean="0"/>
            <a:t>сталого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розвитку</a:t>
          </a:r>
          <a:endParaRPr lang="ru-RU" sz="1800" b="1" dirty="0"/>
        </a:p>
      </dgm:t>
    </dgm:pt>
    <dgm:pt modelId="{2B4DFF2C-5982-4859-9BBA-292C5FE099FA}" type="parTrans" cxnId="{8922F24A-06F5-4D7C-919B-734B6E8861D3}">
      <dgm:prSet/>
      <dgm:spPr/>
      <dgm:t>
        <a:bodyPr/>
        <a:lstStyle/>
        <a:p>
          <a:endParaRPr lang="ru-RU"/>
        </a:p>
      </dgm:t>
    </dgm:pt>
    <dgm:pt modelId="{85573DB8-1609-49BD-A607-524DF9FEA83F}" type="sibTrans" cxnId="{8922F24A-06F5-4D7C-919B-734B6E8861D3}">
      <dgm:prSet/>
      <dgm:spPr/>
      <dgm:t>
        <a:bodyPr/>
        <a:lstStyle/>
        <a:p>
          <a:endParaRPr lang="ru-RU"/>
        </a:p>
      </dgm:t>
    </dgm:pt>
    <dgm:pt modelId="{5382AE41-A990-483F-8861-5446E889679D}">
      <dgm:prSet custT="1"/>
      <dgm:spPr/>
      <dgm:t>
        <a:bodyPr/>
        <a:lstStyle/>
        <a:p>
          <a:pPr algn="just"/>
          <a:r>
            <a:rPr lang="ru-RU" sz="1800" b="1" i="0" dirty="0" err="1" smtClean="0"/>
            <a:t>Сприяти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формуванню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якісно</a:t>
          </a:r>
          <a:r>
            <a:rPr lang="ru-RU" sz="1800" b="1" i="0" dirty="0" smtClean="0"/>
            <a:t> нового </a:t>
          </a:r>
          <a:r>
            <a:rPr lang="ru-RU" sz="1800" b="1" i="0" dirty="0" err="1" smtClean="0"/>
            <a:t>суспільства</a:t>
          </a:r>
          <a:r>
            <a:rPr lang="ru-RU" sz="1800" b="1" i="0" dirty="0" smtClean="0"/>
            <a:t>, яке б </a:t>
          </a:r>
          <a:r>
            <a:rPr lang="ru-RU" sz="1800" b="1" i="0" dirty="0" err="1" smtClean="0"/>
            <a:t>функціонувало</a:t>
          </a:r>
          <a:r>
            <a:rPr lang="ru-RU" sz="1800" b="1" i="0" dirty="0" smtClean="0"/>
            <a:t> на засадах </a:t>
          </a:r>
          <a:r>
            <a:rPr lang="ru-RU" sz="1800" b="1" i="0" dirty="0" err="1" smtClean="0"/>
            <a:t>сталого</a:t>
          </a:r>
          <a:r>
            <a:rPr lang="ru-RU" sz="1800" b="1" i="0" dirty="0" smtClean="0"/>
            <a:t> </a:t>
          </a:r>
          <a:r>
            <a:rPr lang="ru-RU" sz="1800" b="1" i="0" dirty="0" err="1" smtClean="0"/>
            <a:t>розвитку</a:t>
          </a:r>
          <a:endParaRPr lang="ru-RU" sz="1800" b="1" dirty="0"/>
        </a:p>
      </dgm:t>
    </dgm:pt>
    <dgm:pt modelId="{0A0B5624-6034-4F29-878C-B153EE2F2896}" type="parTrans" cxnId="{763A552B-06EF-45C0-AA6D-8F49D6E7E3CE}">
      <dgm:prSet/>
      <dgm:spPr/>
      <dgm:t>
        <a:bodyPr/>
        <a:lstStyle/>
        <a:p>
          <a:endParaRPr lang="ru-RU"/>
        </a:p>
      </dgm:t>
    </dgm:pt>
    <dgm:pt modelId="{A11210F1-083E-48B9-A621-80AA769E5407}" type="sibTrans" cxnId="{763A552B-06EF-45C0-AA6D-8F49D6E7E3CE}">
      <dgm:prSet/>
      <dgm:spPr/>
      <dgm:t>
        <a:bodyPr/>
        <a:lstStyle/>
        <a:p>
          <a:endParaRPr lang="ru-RU"/>
        </a:p>
      </dgm:t>
    </dgm:pt>
    <dgm:pt modelId="{3EAE6FBA-AD28-45B8-89E1-4957438AD8E0}" type="pres">
      <dgm:prSet presAssocID="{2B1E49F8-B344-4E8D-A2BB-219BE8163B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83E0CE-3647-4FDF-88BB-C57C743EA3BA}" type="pres">
      <dgm:prSet presAssocID="{16C36448-2444-40D9-9164-3A7A532C0E5B}" presName="parentLin" presStyleCnt="0"/>
      <dgm:spPr/>
      <dgm:t>
        <a:bodyPr/>
        <a:lstStyle/>
        <a:p>
          <a:endParaRPr lang="uk-UA"/>
        </a:p>
      </dgm:t>
    </dgm:pt>
    <dgm:pt modelId="{A3E765AD-14EB-4E98-80E2-166268E1373A}" type="pres">
      <dgm:prSet presAssocID="{16C36448-2444-40D9-9164-3A7A532C0E5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091AB94-B549-4A57-B720-D43E9D659BD1}" type="pres">
      <dgm:prSet presAssocID="{16C36448-2444-40D9-9164-3A7A532C0E5B}" presName="parentText" presStyleLbl="node1" presStyleIdx="0" presStyleCnt="4" custScaleX="122500" custScaleY="1093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DF66F-1BFB-4DCC-BAC1-5858FD5C7DBE}" type="pres">
      <dgm:prSet presAssocID="{16C36448-2444-40D9-9164-3A7A532C0E5B}" presName="negativeSpace" presStyleCnt="0"/>
      <dgm:spPr/>
      <dgm:t>
        <a:bodyPr/>
        <a:lstStyle/>
        <a:p>
          <a:endParaRPr lang="uk-UA"/>
        </a:p>
      </dgm:t>
    </dgm:pt>
    <dgm:pt modelId="{6B077DE8-063C-4D81-8DED-DB07C6F145FD}" type="pres">
      <dgm:prSet presAssocID="{16C36448-2444-40D9-9164-3A7A532C0E5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0C3AF6-323C-446A-A942-C2E8672F80C1}" type="pres">
      <dgm:prSet presAssocID="{BEE3709A-0C3E-40FE-8386-DA02B832445B}" presName="spaceBetweenRectangles" presStyleCnt="0"/>
      <dgm:spPr/>
      <dgm:t>
        <a:bodyPr/>
        <a:lstStyle/>
        <a:p>
          <a:endParaRPr lang="uk-UA"/>
        </a:p>
      </dgm:t>
    </dgm:pt>
    <dgm:pt modelId="{0442543B-4D18-491E-B4D1-959362F74B27}" type="pres">
      <dgm:prSet presAssocID="{EBBD30E3-232A-43A3-B119-E92FEAED1049}" presName="parentLin" presStyleCnt="0"/>
      <dgm:spPr/>
      <dgm:t>
        <a:bodyPr/>
        <a:lstStyle/>
        <a:p>
          <a:endParaRPr lang="uk-UA"/>
        </a:p>
      </dgm:t>
    </dgm:pt>
    <dgm:pt modelId="{2AEEBDB1-ABEC-47E2-870F-1B11071C2FB7}" type="pres">
      <dgm:prSet presAssocID="{EBBD30E3-232A-43A3-B119-E92FEAED104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CAAB37C-FEBB-427F-81CD-302ECD88E241}" type="pres">
      <dgm:prSet presAssocID="{EBBD30E3-232A-43A3-B119-E92FEAED1049}" presName="parentText" presStyleLbl="node1" presStyleIdx="1" presStyleCnt="4" custScaleX="122500" custScaleY="876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9DE73-E380-4542-A943-1A4E3E829E8A}" type="pres">
      <dgm:prSet presAssocID="{EBBD30E3-232A-43A3-B119-E92FEAED1049}" presName="negativeSpace" presStyleCnt="0"/>
      <dgm:spPr/>
      <dgm:t>
        <a:bodyPr/>
        <a:lstStyle/>
        <a:p>
          <a:endParaRPr lang="uk-UA"/>
        </a:p>
      </dgm:t>
    </dgm:pt>
    <dgm:pt modelId="{CC26575F-32C5-4E7C-80F7-2EB0A3ACFEAA}" type="pres">
      <dgm:prSet presAssocID="{EBBD30E3-232A-43A3-B119-E92FEAED104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5F8588-6AEF-40B7-9B9D-39CA214DD599}" type="pres">
      <dgm:prSet presAssocID="{CE00AAC9-AEE2-4E11-80A1-AB9209E6E70C}" presName="spaceBetweenRectangles" presStyleCnt="0"/>
      <dgm:spPr/>
      <dgm:t>
        <a:bodyPr/>
        <a:lstStyle/>
        <a:p>
          <a:endParaRPr lang="uk-UA"/>
        </a:p>
      </dgm:t>
    </dgm:pt>
    <dgm:pt modelId="{8234B2D1-8725-4E3A-97C3-F31E75FE9D79}" type="pres">
      <dgm:prSet presAssocID="{00F0FF64-FDD3-4FDC-91FD-7B0E87E241F2}" presName="parentLin" presStyleCnt="0"/>
      <dgm:spPr/>
      <dgm:t>
        <a:bodyPr/>
        <a:lstStyle/>
        <a:p>
          <a:endParaRPr lang="uk-UA"/>
        </a:p>
      </dgm:t>
    </dgm:pt>
    <dgm:pt modelId="{282EE265-D68E-4A1B-B9FE-44493E68B326}" type="pres">
      <dgm:prSet presAssocID="{00F0FF64-FDD3-4FDC-91FD-7B0E87E241F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AA43DA6-A703-4AD7-ADE2-B581822B0F4A}" type="pres">
      <dgm:prSet presAssocID="{00F0FF64-FDD3-4FDC-91FD-7B0E87E241F2}" presName="parentText" presStyleLbl="node1" presStyleIdx="2" presStyleCnt="4" custScaleX="122500" custScaleY="150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6EB42-0E84-4EA4-AF55-71E7ADE39D34}" type="pres">
      <dgm:prSet presAssocID="{00F0FF64-FDD3-4FDC-91FD-7B0E87E241F2}" presName="negativeSpace" presStyleCnt="0"/>
      <dgm:spPr/>
      <dgm:t>
        <a:bodyPr/>
        <a:lstStyle/>
        <a:p>
          <a:endParaRPr lang="uk-UA"/>
        </a:p>
      </dgm:t>
    </dgm:pt>
    <dgm:pt modelId="{F9405233-2178-4731-A4FD-5FC71D324CCE}" type="pres">
      <dgm:prSet presAssocID="{00F0FF64-FDD3-4FDC-91FD-7B0E87E241F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C66988-2A7B-4365-8584-BA589A68CA79}" type="pres">
      <dgm:prSet presAssocID="{85573DB8-1609-49BD-A607-524DF9FEA83F}" presName="spaceBetweenRectangles" presStyleCnt="0"/>
      <dgm:spPr/>
      <dgm:t>
        <a:bodyPr/>
        <a:lstStyle/>
        <a:p>
          <a:endParaRPr lang="uk-UA"/>
        </a:p>
      </dgm:t>
    </dgm:pt>
    <dgm:pt modelId="{6FECF8E1-3598-439C-A479-5355E30083EF}" type="pres">
      <dgm:prSet presAssocID="{5382AE41-A990-483F-8861-5446E889679D}" presName="parentLin" presStyleCnt="0"/>
      <dgm:spPr/>
      <dgm:t>
        <a:bodyPr/>
        <a:lstStyle/>
        <a:p>
          <a:endParaRPr lang="uk-UA"/>
        </a:p>
      </dgm:t>
    </dgm:pt>
    <dgm:pt modelId="{075B48AE-3E47-4916-A562-9151B54F6BC4}" type="pres">
      <dgm:prSet presAssocID="{5382AE41-A990-483F-8861-5446E889679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967643F-3FF9-48A4-A92A-A07B18977193}" type="pres">
      <dgm:prSet presAssocID="{5382AE41-A990-483F-8861-5446E889679D}" presName="parentText" presStyleLbl="node1" presStyleIdx="3" presStyleCnt="4" custScaleX="122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F3B9C-DDAB-4ADD-BEA9-7BDB4D2D6CCA}" type="pres">
      <dgm:prSet presAssocID="{5382AE41-A990-483F-8861-5446E889679D}" presName="negativeSpace" presStyleCnt="0"/>
      <dgm:spPr/>
      <dgm:t>
        <a:bodyPr/>
        <a:lstStyle/>
        <a:p>
          <a:endParaRPr lang="uk-UA"/>
        </a:p>
      </dgm:t>
    </dgm:pt>
    <dgm:pt modelId="{42ECBAA3-C384-4504-B76E-1400E4645CF1}" type="pres">
      <dgm:prSet presAssocID="{5382AE41-A990-483F-8861-5446E889679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78A5130-EDE5-4911-B6C4-BE3414084F57}" type="presOf" srcId="{EBBD30E3-232A-43A3-B119-E92FEAED1049}" destId="{ECAAB37C-FEBB-427F-81CD-302ECD88E241}" srcOrd="1" destOrd="0" presId="urn:microsoft.com/office/officeart/2005/8/layout/list1"/>
    <dgm:cxn modelId="{E93D57D0-E6DB-4DFC-86FA-DDA53CFF9953}" type="presOf" srcId="{00F0FF64-FDD3-4FDC-91FD-7B0E87E241F2}" destId="{0AA43DA6-A703-4AD7-ADE2-B581822B0F4A}" srcOrd="1" destOrd="0" presId="urn:microsoft.com/office/officeart/2005/8/layout/list1"/>
    <dgm:cxn modelId="{8922F24A-06F5-4D7C-919B-734B6E8861D3}" srcId="{2B1E49F8-B344-4E8D-A2BB-219BE8163B19}" destId="{00F0FF64-FDD3-4FDC-91FD-7B0E87E241F2}" srcOrd="2" destOrd="0" parTransId="{2B4DFF2C-5982-4859-9BBA-292C5FE099FA}" sibTransId="{85573DB8-1609-49BD-A607-524DF9FEA83F}"/>
    <dgm:cxn modelId="{D15CF4A5-DA71-4AC0-86B1-7030E0A83CAC}" type="presOf" srcId="{16C36448-2444-40D9-9164-3A7A532C0E5B}" destId="{A3E765AD-14EB-4E98-80E2-166268E1373A}" srcOrd="0" destOrd="0" presId="urn:microsoft.com/office/officeart/2005/8/layout/list1"/>
    <dgm:cxn modelId="{B2DB534D-E262-42CC-8CD1-7083CDEDB3F1}" type="presOf" srcId="{00F0FF64-FDD3-4FDC-91FD-7B0E87E241F2}" destId="{282EE265-D68E-4A1B-B9FE-44493E68B326}" srcOrd="0" destOrd="0" presId="urn:microsoft.com/office/officeart/2005/8/layout/list1"/>
    <dgm:cxn modelId="{59CB6D01-3BEE-4375-856F-35E3B7A6D020}" type="presOf" srcId="{EBBD30E3-232A-43A3-B119-E92FEAED1049}" destId="{2AEEBDB1-ABEC-47E2-870F-1B11071C2FB7}" srcOrd="0" destOrd="0" presId="urn:microsoft.com/office/officeart/2005/8/layout/list1"/>
    <dgm:cxn modelId="{7CFAA421-1DF0-4194-85CA-ECF2C2289E91}" type="presOf" srcId="{5382AE41-A990-483F-8861-5446E889679D}" destId="{075B48AE-3E47-4916-A562-9151B54F6BC4}" srcOrd="0" destOrd="0" presId="urn:microsoft.com/office/officeart/2005/8/layout/list1"/>
    <dgm:cxn modelId="{F76C20A1-2988-4DDF-AF5B-7ECB766AA1ED}" type="presOf" srcId="{2B1E49F8-B344-4E8D-A2BB-219BE8163B19}" destId="{3EAE6FBA-AD28-45B8-89E1-4957438AD8E0}" srcOrd="0" destOrd="0" presId="urn:microsoft.com/office/officeart/2005/8/layout/list1"/>
    <dgm:cxn modelId="{AB5BF486-77CE-43DA-9615-701DBEF9FA1C}" type="presOf" srcId="{16C36448-2444-40D9-9164-3A7A532C0E5B}" destId="{6091AB94-B549-4A57-B720-D43E9D659BD1}" srcOrd="1" destOrd="0" presId="urn:microsoft.com/office/officeart/2005/8/layout/list1"/>
    <dgm:cxn modelId="{00D5A563-5ED9-4314-9255-BAC6874E3992}" srcId="{2B1E49F8-B344-4E8D-A2BB-219BE8163B19}" destId="{EBBD30E3-232A-43A3-B119-E92FEAED1049}" srcOrd="1" destOrd="0" parTransId="{2E74D0F2-858D-4FE0-BF58-B1A17252050F}" sibTransId="{CE00AAC9-AEE2-4E11-80A1-AB9209E6E70C}"/>
    <dgm:cxn modelId="{763A552B-06EF-45C0-AA6D-8F49D6E7E3CE}" srcId="{2B1E49F8-B344-4E8D-A2BB-219BE8163B19}" destId="{5382AE41-A990-483F-8861-5446E889679D}" srcOrd="3" destOrd="0" parTransId="{0A0B5624-6034-4F29-878C-B153EE2F2896}" sibTransId="{A11210F1-083E-48B9-A621-80AA769E5407}"/>
    <dgm:cxn modelId="{1550FAA3-22BD-4D15-A7B8-4155DC828B00}" srcId="{2B1E49F8-B344-4E8D-A2BB-219BE8163B19}" destId="{16C36448-2444-40D9-9164-3A7A532C0E5B}" srcOrd="0" destOrd="0" parTransId="{CBA7B358-D8FA-46AB-89F9-86D3A8353EBD}" sibTransId="{BEE3709A-0C3E-40FE-8386-DA02B832445B}"/>
    <dgm:cxn modelId="{0CCEFD9C-BC53-4AC8-B7CB-CDC2B3FBB81D}" type="presOf" srcId="{5382AE41-A990-483F-8861-5446E889679D}" destId="{D967643F-3FF9-48A4-A92A-A07B18977193}" srcOrd="1" destOrd="0" presId="urn:microsoft.com/office/officeart/2005/8/layout/list1"/>
    <dgm:cxn modelId="{0FA16C6D-4F80-4B43-AD64-1ED2A04B2923}" type="presParOf" srcId="{3EAE6FBA-AD28-45B8-89E1-4957438AD8E0}" destId="{BF83E0CE-3647-4FDF-88BB-C57C743EA3BA}" srcOrd="0" destOrd="0" presId="urn:microsoft.com/office/officeart/2005/8/layout/list1"/>
    <dgm:cxn modelId="{0C5FB5DF-B379-4541-9422-3A9EBC1269B1}" type="presParOf" srcId="{BF83E0CE-3647-4FDF-88BB-C57C743EA3BA}" destId="{A3E765AD-14EB-4E98-80E2-166268E1373A}" srcOrd="0" destOrd="0" presId="urn:microsoft.com/office/officeart/2005/8/layout/list1"/>
    <dgm:cxn modelId="{8D1BD9DF-86D9-426E-8EF6-E87546823FAA}" type="presParOf" srcId="{BF83E0CE-3647-4FDF-88BB-C57C743EA3BA}" destId="{6091AB94-B549-4A57-B720-D43E9D659BD1}" srcOrd="1" destOrd="0" presId="urn:microsoft.com/office/officeart/2005/8/layout/list1"/>
    <dgm:cxn modelId="{17D36EA1-7ED8-4204-A33B-73CED423A85F}" type="presParOf" srcId="{3EAE6FBA-AD28-45B8-89E1-4957438AD8E0}" destId="{588DF66F-1BFB-4DCC-BAC1-5858FD5C7DBE}" srcOrd="1" destOrd="0" presId="urn:microsoft.com/office/officeart/2005/8/layout/list1"/>
    <dgm:cxn modelId="{9573D383-D492-488F-8ECE-2413370C1097}" type="presParOf" srcId="{3EAE6FBA-AD28-45B8-89E1-4957438AD8E0}" destId="{6B077DE8-063C-4D81-8DED-DB07C6F145FD}" srcOrd="2" destOrd="0" presId="urn:microsoft.com/office/officeart/2005/8/layout/list1"/>
    <dgm:cxn modelId="{848978C2-7FF4-4B4B-92A9-2709901CC58A}" type="presParOf" srcId="{3EAE6FBA-AD28-45B8-89E1-4957438AD8E0}" destId="{270C3AF6-323C-446A-A942-C2E8672F80C1}" srcOrd="3" destOrd="0" presId="urn:microsoft.com/office/officeart/2005/8/layout/list1"/>
    <dgm:cxn modelId="{79233EE2-5FEE-4B16-BC0C-1E082D442A85}" type="presParOf" srcId="{3EAE6FBA-AD28-45B8-89E1-4957438AD8E0}" destId="{0442543B-4D18-491E-B4D1-959362F74B27}" srcOrd="4" destOrd="0" presId="urn:microsoft.com/office/officeart/2005/8/layout/list1"/>
    <dgm:cxn modelId="{F23D6EAC-784E-4C3A-9517-C117CEF3E291}" type="presParOf" srcId="{0442543B-4D18-491E-B4D1-959362F74B27}" destId="{2AEEBDB1-ABEC-47E2-870F-1B11071C2FB7}" srcOrd="0" destOrd="0" presId="urn:microsoft.com/office/officeart/2005/8/layout/list1"/>
    <dgm:cxn modelId="{F4B6D3C3-2632-401C-B441-A812FAE1D5AF}" type="presParOf" srcId="{0442543B-4D18-491E-B4D1-959362F74B27}" destId="{ECAAB37C-FEBB-427F-81CD-302ECD88E241}" srcOrd="1" destOrd="0" presId="urn:microsoft.com/office/officeart/2005/8/layout/list1"/>
    <dgm:cxn modelId="{E05F1590-8502-45CF-BC4D-A33DC11B4ADF}" type="presParOf" srcId="{3EAE6FBA-AD28-45B8-89E1-4957438AD8E0}" destId="{7099DE73-E380-4542-A943-1A4E3E829E8A}" srcOrd="5" destOrd="0" presId="urn:microsoft.com/office/officeart/2005/8/layout/list1"/>
    <dgm:cxn modelId="{74A60BD2-585A-4446-9FE1-A9A8C5B39CE6}" type="presParOf" srcId="{3EAE6FBA-AD28-45B8-89E1-4957438AD8E0}" destId="{CC26575F-32C5-4E7C-80F7-2EB0A3ACFEAA}" srcOrd="6" destOrd="0" presId="urn:microsoft.com/office/officeart/2005/8/layout/list1"/>
    <dgm:cxn modelId="{973E8C7A-001E-48E6-8B7D-BA535EF074F3}" type="presParOf" srcId="{3EAE6FBA-AD28-45B8-89E1-4957438AD8E0}" destId="{DB5F8588-6AEF-40B7-9B9D-39CA214DD599}" srcOrd="7" destOrd="0" presId="urn:microsoft.com/office/officeart/2005/8/layout/list1"/>
    <dgm:cxn modelId="{B15EF78B-E2AD-4695-A646-67841686D3A5}" type="presParOf" srcId="{3EAE6FBA-AD28-45B8-89E1-4957438AD8E0}" destId="{8234B2D1-8725-4E3A-97C3-F31E75FE9D79}" srcOrd="8" destOrd="0" presId="urn:microsoft.com/office/officeart/2005/8/layout/list1"/>
    <dgm:cxn modelId="{247B4002-AD5C-4CBB-93AE-701CCBE672E2}" type="presParOf" srcId="{8234B2D1-8725-4E3A-97C3-F31E75FE9D79}" destId="{282EE265-D68E-4A1B-B9FE-44493E68B326}" srcOrd="0" destOrd="0" presId="urn:microsoft.com/office/officeart/2005/8/layout/list1"/>
    <dgm:cxn modelId="{271EF178-A91D-43AF-8140-60572FB3961C}" type="presParOf" srcId="{8234B2D1-8725-4E3A-97C3-F31E75FE9D79}" destId="{0AA43DA6-A703-4AD7-ADE2-B581822B0F4A}" srcOrd="1" destOrd="0" presId="urn:microsoft.com/office/officeart/2005/8/layout/list1"/>
    <dgm:cxn modelId="{212FA03A-4BC4-4CC2-8834-A0CE4C9E8873}" type="presParOf" srcId="{3EAE6FBA-AD28-45B8-89E1-4957438AD8E0}" destId="{6896EB42-0E84-4EA4-AF55-71E7ADE39D34}" srcOrd="9" destOrd="0" presId="urn:microsoft.com/office/officeart/2005/8/layout/list1"/>
    <dgm:cxn modelId="{B6096854-0F7C-4B42-8544-8B8B4F35C198}" type="presParOf" srcId="{3EAE6FBA-AD28-45B8-89E1-4957438AD8E0}" destId="{F9405233-2178-4731-A4FD-5FC71D324CCE}" srcOrd="10" destOrd="0" presId="urn:microsoft.com/office/officeart/2005/8/layout/list1"/>
    <dgm:cxn modelId="{6BCAD431-BDBE-4A26-9E4D-1F4F23618423}" type="presParOf" srcId="{3EAE6FBA-AD28-45B8-89E1-4957438AD8E0}" destId="{12C66988-2A7B-4365-8584-BA589A68CA79}" srcOrd="11" destOrd="0" presId="urn:microsoft.com/office/officeart/2005/8/layout/list1"/>
    <dgm:cxn modelId="{55340869-DF3F-46F8-9FD9-CBA9A7C8A824}" type="presParOf" srcId="{3EAE6FBA-AD28-45B8-89E1-4957438AD8E0}" destId="{6FECF8E1-3598-439C-A479-5355E30083EF}" srcOrd="12" destOrd="0" presId="urn:microsoft.com/office/officeart/2005/8/layout/list1"/>
    <dgm:cxn modelId="{07247BCA-5086-4F41-B47D-493ED6F072BE}" type="presParOf" srcId="{6FECF8E1-3598-439C-A479-5355E30083EF}" destId="{075B48AE-3E47-4916-A562-9151B54F6BC4}" srcOrd="0" destOrd="0" presId="urn:microsoft.com/office/officeart/2005/8/layout/list1"/>
    <dgm:cxn modelId="{8FC4D5D6-0E4E-4ADD-82A8-7A685B9A2D11}" type="presParOf" srcId="{6FECF8E1-3598-439C-A479-5355E30083EF}" destId="{D967643F-3FF9-48A4-A92A-A07B18977193}" srcOrd="1" destOrd="0" presId="urn:microsoft.com/office/officeart/2005/8/layout/list1"/>
    <dgm:cxn modelId="{2E6747D7-F752-496E-B0E6-970A8202AE6F}" type="presParOf" srcId="{3EAE6FBA-AD28-45B8-89E1-4957438AD8E0}" destId="{264F3B9C-DDAB-4ADD-BEA9-7BDB4D2D6CCA}" srcOrd="13" destOrd="0" presId="urn:microsoft.com/office/officeart/2005/8/layout/list1"/>
    <dgm:cxn modelId="{ACCC7438-7229-4EDA-BDF8-5B6F24ABE1C7}" type="presParOf" srcId="{3EAE6FBA-AD28-45B8-89E1-4957438AD8E0}" destId="{42ECBAA3-C384-4504-B76E-1400E4645CF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77DE8-063C-4D81-8DED-DB07C6F145FD}">
      <dsp:nvSpPr>
        <dsp:cNvPr id="0" name=""/>
        <dsp:cNvSpPr/>
      </dsp:nvSpPr>
      <dsp:spPr>
        <a:xfrm>
          <a:off x="0" y="451688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1AB94-B549-4A57-B720-D43E9D659BD1}">
      <dsp:nvSpPr>
        <dsp:cNvPr id="0" name=""/>
        <dsp:cNvSpPr/>
      </dsp:nvSpPr>
      <dsp:spPr>
        <a:xfrm>
          <a:off x="411480" y="13538"/>
          <a:ext cx="7056882" cy="8071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/>
            <a:t>Об’єднати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всі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зацікавлені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сторони</a:t>
          </a:r>
          <a:r>
            <a:rPr lang="ru-RU" sz="1800" b="1" i="0" kern="1200" dirty="0" smtClean="0"/>
            <a:t> (</a:t>
          </a:r>
          <a:r>
            <a:rPr lang="ru-RU" sz="1800" b="1" i="0" kern="1200" dirty="0" err="1" smtClean="0"/>
            <a:t>громадські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організації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заклади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освіти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школи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органи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державної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влади</a:t>
          </a:r>
          <a:r>
            <a:rPr lang="ru-RU" sz="1800" b="1" i="0" kern="1200" dirty="0" smtClean="0"/>
            <a:t> та </a:t>
          </a:r>
          <a:r>
            <a:rPr lang="ru-RU" sz="1800" b="1" i="0" kern="1200" dirty="0" err="1" smtClean="0"/>
            <a:t>інших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партнерів</a:t>
          </a:r>
          <a:r>
            <a:rPr lang="ru-RU" sz="1800" b="1" i="0" kern="1200" dirty="0" smtClean="0"/>
            <a:t>) на </a:t>
          </a:r>
          <a:r>
            <a:rPr lang="ru-RU" sz="1800" b="1" i="0" kern="1200" dirty="0" err="1" smtClean="0"/>
            <a:t>єдиній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платформі</a:t>
          </a:r>
          <a:endParaRPr lang="ru-RU" sz="1800" b="1" kern="1200" dirty="0"/>
        </a:p>
      </dsp:txBody>
      <dsp:txXfrm>
        <a:off x="450882" y="52940"/>
        <a:ext cx="6978078" cy="728346"/>
      </dsp:txXfrm>
    </dsp:sp>
    <dsp:sp modelId="{CC26575F-32C5-4E7C-80F7-2EB0A3ACFEAA}">
      <dsp:nvSpPr>
        <dsp:cNvPr id="0" name=""/>
        <dsp:cNvSpPr/>
      </dsp:nvSpPr>
      <dsp:spPr>
        <a:xfrm>
          <a:off x="0" y="1494375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AB37C-FEBB-427F-81CD-302ECD88E241}">
      <dsp:nvSpPr>
        <dsp:cNvPr id="0" name=""/>
        <dsp:cNvSpPr/>
      </dsp:nvSpPr>
      <dsp:spPr>
        <a:xfrm>
          <a:off x="411480" y="1216688"/>
          <a:ext cx="7056882" cy="6466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/>
            <a:t>Забезпечити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обмін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досвідом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інформацією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матеріалами</a:t>
          </a:r>
          <a:r>
            <a:rPr lang="ru-RU" sz="1800" b="1" i="0" kern="1200" dirty="0" smtClean="0"/>
            <a:t> та </a:t>
          </a:r>
          <a:r>
            <a:rPr lang="ru-RU" sz="1800" b="1" i="0" kern="1200" dirty="0" err="1" smtClean="0"/>
            <a:t>корисними</a:t>
          </a:r>
          <a:r>
            <a:rPr lang="ru-RU" sz="1800" b="1" i="0" kern="1200" dirty="0" smtClean="0"/>
            <a:t> контактами в межах </a:t>
          </a:r>
          <a:r>
            <a:rPr lang="ru-RU" sz="1800" b="1" i="0" kern="1200" dirty="0" err="1" smtClean="0"/>
            <a:t>Мережі</a:t>
          </a:r>
          <a:endParaRPr lang="ru-RU" sz="1800" b="1" kern="1200" dirty="0"/>
        </a:p>
      </dsp:txBody>
      <dsp:txXfrm>
        <a:off x="443049" y="1248257"/>
        <a:ext cx="6993744" cy="583549"/>
      </dsp:txXfrm>
    </dsp:sp>
    <dsp:sp modelId="{F9405233-2178-4731-A4FD-5FC71D324CCE}">
      <dsp:nvSpPr>
        <dsp:cNvPr id="0" name=""/>
        <dsp:cNvSpPr/>
      </dsp:nvSpPr>
      <dsp:spPr>
        <a:xfrm>
          <a:off x="0" y="3003589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43DA6-A703-4AD7-ADE2-B581822B0F4A}">
      <dsp:nvSpPr>
        <dsp:cNvPr id="0" name=""/>
        <dsp:cNvSpPr/>
      </dsp:nvSpPr>
      <dsp:spPr>
        <a:xfrm>
          <a:off x="411480" y="2259375"/>
          <a:ext cx="7056882" cy="111321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/>
            <a:t>Забезпечити</a:t>
          </a:r>
          <a:r>
            <a:rPr lang="ru-RU" sz="1800" b="1" i="0" kern="1200" dirty="0" smtClean="0"/>
            <a:t> доступ та </a:t>
          </a:r>
          <a:r>
            <a:rPr lang="ru-RU" sz="1800" b="1" i="0" kern="1200" dirty="0" err="1" smtClean="0"/>
            <a:t>збір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наявних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нормативних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національних</a:t>
          </a:r>
          <a:r>
            <a:rPr lang="ru-RU" sz="1800" b="1" i="0" kern="1200" dirty="0" smtClean="0"/>
            <a:t> та </a:t>
          </a:r>
          <a:r>
            <a:rPr lang="ru-RU" sz="1800" b="1" i="0" kern="1200" dirty="0" err="1" smtClean="0"/>
            <a:t>міжнародних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документів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навчально-пізнавальних</a:t>
          </a:r>
          <a:r>
            <a:rPr lang="ru-RU" sz="1800" b="1" i="0" kern="1200" dirty="0" smtClean="0"/>
            <a:t> та </a:t>
          </a:r>
          <a:r>
            <a:rPr lang="ru-RU" sz="1800" b="1" i="0" kern="1200" dirty="0" err="1" smtClean="0"/>
            <a:t>навчально-методичних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матеріалів</a:t>
          </a:r>
          <a:r>
            <a:rPr lang="ru-RU" sz="1800" b="1" i="0" kern="1200" dirty="0" smtClean="0"/>
            <a:t>, </a:t>
          </a:r>
          <a:r>
            <a:rPr lang="ru-RU" sz="1800" b="1" i="0" kern="1200" dirty="0" err="1" smtClean="0"/>
            <a:t>інформацію</a:t>
          </a:r>
          <a:r>
            <a:rPr lang="ru-RU" sz="1800" b="1" i="0" kern="1200" dirty="0" smtClean="0"/>
            <a:t> про </a:t>
          </a:r>
          <a:r>
            <a:rPr lang="ru-RU" sz="1800" b="1" i="0" kern="1200" dirty="0" err="1" smtClean="0"/>
            <a:t>міжнародний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досвід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тощо</a:t>
          </a:r>
          <a:r>
            <a:rPr lang="ru-RU" sz="1800" b="1" i="0" kern="1200" dirty="0" smtClean="0"/>
            <a:t> у </a:t>
          </a:r>
          <a:r>
            <a:rPr lang="ru-RU" sz="1800" b="1" i="0" kern="1200" dirty="0" err="1" smtClean="0"/>
            <a:t>галузі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освіти</a:t>
          </a:r>
          <a:r>
            <a:rPr lang="ru-RU" sz="1800" b="1" i="0" kern="1200" dirty="0" smtClean="0"/>
            <a:t> для </a:t>
          </a:r>
          <a:r>
            <a:rPr lang="ru-RU" sz="1800" b="1" i="0" kern="1200" dirty="0" err="1" smtClean="0"/>
            <a:t>сталого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розвитку</a:t>
          </a:r>
          <a:endParaRPr lang="ru-RU" sz="1800" b="1" kern="1200" dirty="0"/>
        </a:p>
      </dsp:txBody>
      <dsp:txXfrm>
        <a:off x="465823" y="2313718"/>
        <a:ext cx="6948196" cy="1004527"/>
      </dsp:txXfrm>
    </dsp:sp>
    <dsp:sp modelId="{42ECBAA3-C384-4504-B76E-1400E4645CF1}">
      <dsp:nvSpPr>
        <dsp:cNvPr id="0" name=""/>
        <dsp:cNvSpPr/>
      </dsp:nvSpPr>
      <dsp:spPr>
        <a:xfrm>
          <a:off x="0" y="4137589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7643F-3FF9-48A4-A92A-A07B18977193}">
      <dsp:nvSpPr>
        <dsp:cNvPr id="0" name=""/>
        <dsp:cNvSpPr/>
      </dsp:nvSpPr>
      <dsp:spPr>
        <a:xfrm>
          <a:off x="411480" y="3768589"/>
          <a:ext cx="7056882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/>
            <a:t>Сприяти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формуванню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якісно</a:t>
          </a:r>
          <a:r>
            <a:rPr lang="ru-RU" sz="1800" b="1" i="0" kern="1200" dirty="0" smtClean="0"/>
            <a:t> нового </a:t>
          </a:r>
          <a:r>
            <a:rPr lang="ru-RU" sz="1800" b="1" i="0" kern="1200" dirty="0" err="1" smtClean="0"/>
            <a:t>суспільства</a:t>
          </a:r>
          <a:r>
            <a:rPr lang="ru-RU" sz="1800" b="1" i="0" kern="1200" dirty="0" smtClean="0"/>
            <a:t>, яке б </a:t>
          </a:r>
          <a:r>
            <a:rPr lang="ru-RU" sz="1800" b="1" i="0" kern="1200" dirty="0" err="1" smtClean="0"/>
            <a:t>функціонувало</a:t>
          </a:r>
          <a:r>
            <a:rPr lang="ru-RU" sz="1800" b="1" i="0" kern="1200" dirty="0" smtClean="0"/>
            <a:t> на засадах </a:t>
          </a:r>
          <a:r>
            <a:rPr lang="ru-RU" sz="1800" b="1" i="0" kern="1200" dirty="0" err="1" smtClean="0"/>
            <a:t>сталого</a:t>
          </a:r>
          <a:r>
            <a:rPr lang="ru-RU" sz="1800" b="1" i="0" kern="1200" dirty="0" smtClean="0"/>
            <a:t> </a:t>
          </a:r>
          <a:r>
            <a:rPr lang="ru-RU" sz="1800" b="1" i="0" kern="1200" dirty="0" err="1" smtClean="0"/>
            <a:t>розвитку</a:t>
          </a:r>
          <a:endParaRPr lang="ru-RU" sz="1800" b="1" kern="1200" dirty="0"/>
        </a:p>
      </dsp:txBody>
      <dsp:txXfrm>
        <a:off x="447506" y="3804615"/>
        <a:ext cx="6984830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529B9-A47E-4A46-BFF6-BF80F3BC18C5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6066A-E302-4BC8-91C9-6792AEF1D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3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CD53A-C69F-4E3F-8074-7AFA51863D63}" type="datetimeFigureOut">
              <a:rPr lang="uk-UA" smtClean="0"/>
              <a:t>21.10.2020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623A-D2D6-4C5A-9EC9-263DFD6E28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522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C623A-D2D6-4C5A-9EC9-263DFD6E289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59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80E09-8F86-4E8F-8086-A16E97DD24E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2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5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0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14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7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46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74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19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4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9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8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coosvita.org.u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acebook.com/ecoosvita.org.ua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asteno.org.ua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coacademy.org.u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coacademy.org.ua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visio.org/ru/keep-coo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eetosvit.org.ua/" TargetMode="External"/><Relationship Id="rId2" Type="http://schemas.openxmlformats.org/officeDocument/2006/relationships/hyperlink" Target="https://ecoclubu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sgp.undp.org/index.php?option=com_docman&amp;view=document&amp;alias=433-empowered-generation-youth-action-on-climate-change-through-the-gef-small-grants-programme-2013-1&amp;category_slug=global-publications&amp;Itemid=28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ecounesco.i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://www.yeenet.e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youthforum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v.org/" TargetMode="External"/><Relationship Id="rId2" Type="http://schemas.openxmlformats.org/officeDocument/2006/relationships/hyperlink" Target="http://www.un.org.ua/ua/informatsiinyi-tsentr/oon-ta-molod/3664-un-volunte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network.org/about/members?country=ua&amp;taxonomy_vocabulary_7_tid=317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980729"/>
            <a:ext cx="5400600" cy="3335976"/>
          </a:xfrm>
          <a:noFill/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9900"/>
                </a:solidFill>
              </a:rPr>
              <a:t>Кращі практики освіти для сталого розвитку: зміни клімату та </a:t>
            </a:r>
            <a:r>
              <a:rPr lang="uk-UA" b="1" dirty="0" err="1" smtClean="0">
                <a:solidFill>
                  <a:srgbClr val="009900"/>
                </a:solidFill>
              </a:rPr>
              <a:t>енергоефективні</a:t>
            </a:r>
            <a:r>
              <a:rPr lang="uk-UA" b="1" dirty="0" smtClean="0">
                <a:solidFill>
                  <a:srgbClr val="009900"/>
                </a:solidFill>
              </a:rPr>
              <a:t> рішення</a:t>
            </a:r>
            <a:endParaRPr lang="uk-UA" b="1" dirty="0">
              <a:solidFill>
                <a:srgbClr val="0099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653136"/>
            <a:ext cx="5319360" cy="1794728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" dirty="0" smtClean="0"/>
              <a:t>Дяченко Марина Олександр</a:t>
            </a:r>
            <a:r>
              <a:rPr lang="uk-UA" dirty="0" err="1" smtClean="0"/>
              <a:t>івна</a:t>
            </a:r>
            <a:r>
              <a:rPr lang="uk-UA" dirty="0" smtClean="0"/>
              <a:t>, координатор ПМ «Освіта в інтересах сталого розвитку в Україні»</a:t>
            </a:r>
            <a:endParaRPr lang="uk-UA" dirty="0"/>
          </a:p>
        </p:txBody>
      </p:sp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" y="1564236"/>
            <a:ext cx="354387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922337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009900"/>
                </a:solidFill>
              </a:rPr>
              <a:t>Платформа «Освіта в інтересах сталого розвитку в Україні»</a:t>
            </a:r>
            <a:r>
              <a:rPr lang="ru-RU" sz="3200" b="1" dirty="0" smtClean="0">
                <a:solidFill>
                  <a:srgbClr val="009900"/>
                </a:solidFill>
              </a:rPr>
              <a:t> </a:t>
            </a:r>
            <a:r>
              <a:rPr lang="uk-UA" sz="3200" b="1" u="sng" dirty="0" smtClean="0">
                <a:solidFill>
                  <a:srgbClr val="006600"/>
                </a:solidFill>
                <a:hlinkClick r:id="rId2"/>
              </a:rPr>
              <a:t>http://www.ecoosvita.org.ua</a:t>
            </a:r>
            <a:r>
              <a:rPr lang="uk-UA" sz="3200" b="1" dirty="0" smtClean="0">
                <a:solidFill>
                  <a:srgbClr val="006600"/>
                </a:solidFill>
              </a:rPr>
              <a:t> </a:t>
            </a:r>
            <a:endParaRPr lang="ru-RU" sz="3200" b="1" dirty="0" smtClean="0">
              <a:solidFill>
                <a:srgbClr val="0066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54197-3BB9-4AB0-B3ED-BA5D14EDE84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12344" r="26131" b="5447"/>
          <a:stretch>
            <a:fillRect/>
          </a:stretch>
        </p:blipFill>
        <p:spPr bwMode="auto">
          <a:xfrm>
            <a:off x="395536" y="1303030"/>
            <a:ext cx="5295900" cy="522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1436" y="1484784"/>
            <a:ext cx="3384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Навчально-пізнавальні матеріали 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Калькулятор екологічного сліду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Корисні посилання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Новини про заходи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Нормативні документи</a:t>
            </a:r>
            <a:endParaRPr lang="uk-UA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1143000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009900"/>
                </a:solidFill>
              </a:rPr>
              <a:t>Сторінка в </a:t>
            </a:r>
            <a:r>
              <a:rPr lang="uk-UA" sz="3100" b="1" dirty="0" err="1" smtClean="0">
                <a:solidFill>
                  <a:srgbClr val="009900"/>
                </a:solidFill>
              </a:rPr>
              <a:t>соцмережах</a:t>
            </a:r>
            <a:r>
              <a:rPr lang="uk-UA" sz="3100" b="1" dirty="0" smtClean="0">
                <a:solidFill>
                  <a:srgbClr val="009900"/>
                </a:solidFill>
              </a:rPr>
              <a:t> Партнерської мережі «Освіта в інтересах сталого розвитку»: </a:t>
            </a:r>
            <a:r>
              <a:rPr lang="uk-UA" sz="2400" b="1" u="sng" dirty="0" smtClean="0">
                <a:hlinkClick r:id="rId2"/>
              </a:rPr>
              <a:t>https://www.facebook.com/ecoosvita.org.ua/</a:t>
            </a:r>
            <a:r>
              <a:rPr lang="uk-UA" sz="2400" b="1" dirty="0" smtClean="0"/>
              <a:t> </a:t>
            </a:r>
            <a:endParaRPr 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44EF6-A531-4DFC-8F68-264344AF373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7862" r="30820"/>
          <a:stretch>
            <a:fillRect/>
          </a:stretch>
        </p:blipFill>
        <p:spPr bwMode="auto">
          <a:xfrm>
            <a:off x="1828800" y="1592263"/>
            <a:ext cx="5407025" cy="516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119" y="1470336"/>
            <a:ext cx="4824536" cy="3226370"/>
          </a:xfrm>
        </p:spPr>
        <p:txBody>
          <a:bodyPr>
            <a:noAutofit/>
          </a:bodyPr>
          <a:lstStyle/>
          <a:p>
            <a:pPr fontAlgn="base"/>
            <a:r>
              <a:rPr lang="ru-RU" sz="3600" b="1" dirty="0" err="1">
                <a:solidFill>
                  <a:srgbClr val="009900"/>
                </a:solidFill>
              </a:rPr>
              <a:t>Запрошуємо</a:t>
            </a:r>
            <a:r>
              <a:rPr lang="ru-RU" sz="3600" b="1" dirty="0">
                <a:solidFill>
                  <a:srgbClr val="009900"/>
                </a:solidFill>
              </a:rPr>
              <a:t> до </a:t>
            </a:r>
            <a:r>
              <a:rPr lang="ru-RU" sz="3600" b="1" dirty="0" err="1">
                <a:solidFill>
                  <a:srgbClr val="009900"/>
                </a:solidFill>
              </a:rPr>
              <a:t>участі</a:t>
            </a:r>
            <a:r>
              <a:rPr lang="ru-RU" sz="3600" b="1" dirty="0">
                <a:solidFill>
                  <a:srgbClr val="009900"/>
                </a:solidFill>
              </a:rPr>
              <a:t> у </a:t>
            </a:r>
            <a:r>
              <a:rPr lang="ru-RU" sz="3600" b="1" dirty="0" err="1">
                <a:solidFill>
                  <a:srgbClr val="009900"/>
                </a:solidFill>
              </a:rPr>
              <a:t>Всеукраїнському</a:t>
            </a:r>
            <a:r>
              <a:rPr lang="ru-RU" sz="3600" b="1" dirty="0">
                <a:solidFill>
                  <a:srgbClr val="009900"/>
                </a:solidFill>
              </a:rPr>
              <a:t> </a:t>
            </a:r>
            <a:r>
              <a:rPr lang="ru-RU" sz="3600" b="1" dirty="0" err="1">
                <a:solidFill>
                  <a:srgbClr val="009900"/>
                </a:solidFill>
              </a:rPr>
              <a:t>конкурсі</a:t>
            </a:r>
            <a:r>
              <a:rPr lang="ru-RU" sz="3600" b="1" dirty="0">
                <a:solidFill>
                  <a:srgbClr val="009900"/>
                </a:solidFill>
              </a:rPr>
              <a:t> </a:t>
            </a:r>
            <a:r>
              <a:rPr lang="ru-RU" sz="3600" b="1" dirty="0" err="1">
                <a:solidFill>
                  <a:srgbClr val="009900"/>
                </a:solidFill>
              </a:rPr>
              <a:t>відеоробіт</a:t>
            </a:r>
            <a:r>
              <a:rPr lang="ru-RU" sz="3600" b="1" dirty="0">
                <a:solidFill>
                  <a:srgbClr val="009900"/>
                </a:solidFill>
              </a:rPr>
              <a:t> «</a:t>
            </a:r>
            <a:r>
              <a:rPr lang="ru-RU" sz="3600" b="1" dirty="0" err="1">
                <a:solidFill>
                  <a:srgbClr val="009900"/>
                </a:solidFill>
              </a:rPr>
              <a:t>Життя</a:t>
            </a:r>
            <a:r>
              <a:rPr lang="ru-RU" sz="3600" b="1" dirty="0">
                <a:solidFill>
                  <a:srgbClr val="009900"/>
                </a:solidFill>
              </a:rPr>
              <a:t> без </a:t>
            </a:r>
            <a:r>
              <a:rPr lang="ru-RU" sz="3600" b="1" dirty="0" err="1">
                <a:solidFill>
                  <a:srgbClr val="009900"/>
                </a:solidFill>
              </a:rPr>
              <a:t>сміття</a:t>
            </a:r>
            <a:r>
              <a:rPr lang="ru-RU" sz="3600" b="1" dirty="0">
                <a:solidFill>
                  <a:srgbClr val="009900"/>
                </a:solidFill>
              </a:rPr>
              <a:t>»</a:t>
            </a:r>
            <a:br>
              <a:rPr lang="ru-RU" sz="3600" b="1" dirty="0">
                <a:solidFill>
                  <a:srgbClr val="009900"/>
                </a:solidFill>
              </a:rPr>
            </a:br>
            <a:r>
              <a:rPr lang="en-US" sz="3600" b="1" dirty="0">
                <a:solidFill>
                  <a:srgbClr val="009900"/>
                </a:solidFill>
                <a:hlinkClick r:id="rId2"/>
              </a:rPr>
              <a:t>https://</a:t>
            </a:r>
            <a:r>
              <a:rPr lang="en-US" sz="3600" b="1" dirty="0" smtClean="0">
                <a:solidFill>
                  <a:srgbClr val="009900"/>
                </a:solidFill>
                <a:hlinkClick r:id="rId2"/>
              </a:rPr>
              <a:t>wasteno.org.ua</a:t>
            </a:r>
            <a:r>
              <a:rPr lang="uk-UA" sz="3600" b="1" dirty="0" smtClean="0">
                <a:solidFill>
                  <a:srgbClr val="009900"/>
                </a:solidFill>
              </a:rPr>
              <a:t> </a:t>
            </a:r>
            <a:endParaRPr lang="uk-UA" sz="3600" b="1" dirty="0">
              <a:solidFill>
                <a:srgbClr val="0099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456"/>
            <a:ext cx="3864311" cy="54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92163"/>
          </a:xfrm>
        </p:spPr>
        <p:txBody>
          <a:bodyPr/>
          <a:lstStyle/>
          <a:p>
            <a:r>
              <a:rPr lang="uk-UA" b="1" dirty="0" smtClean="0">
                <a:solidFill>
                  <a:srgbClr val="009900"/>
                </a:solidFill>
              </a:rPr>
              <a:t>Платформа дистанційного навчання</a:t>
            </a:r>
            <a:endParaRPr lang="ru-RU" b="1" dirty="0" smtClean="0">
              <a:solidFill>
                <a:srgbClr val="009900"/>
              </a:solidFill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82073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6600"/>
                </a:solidFill>
                <a:hlinkClick r:id="rId2"/>
              </a:rPr>
              <a:t>http://ecoacademy.org.ua</a:t>
            </a:r>
            <a:endParaRPr lang="uk-UA" b="1" dirty="0" smtClean="0">
              <a:solidFill>
                <a:srgbClr val="006600"/>
              </a:solidFill>
            </a:endParaRPr>
          </a:p>
          <a:p>
            <a:pPr algn="ctr"/>
            <a:endParaRPr lang="uk-UA" b="1" dirty="0" smtClean="0">
              <a:solidFill>
                <a:srgbClr val="006600"/>
              </a:solidFill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EC550-A407-42FC-AB71-21483243A37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0" t="33295" r="29411" b="14000"/>
          <a:stretch>
            <a:fillRect/>
          </a:stretch>
        </p:blipFill>
        <p:spPr bwMode="auto">
          <a:xfrm>
            <a:off x="107950" y="1844675"/>
            <a:ext cx="61214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6088" y="2694880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9900"/>
                </a:solidFill>
              </a:rPr>
              <a:t>Курси у вільному доступі</a:t>
            </a:r>
            <a:endParaRPr lang="uk-UA" sz="2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9900"/>
                </a:solidFill>
              </a:rPr>
              <a:t>Доступні курси</a:t>
            </a:r>
            <a:endParaRPr lang="uk-UA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0668" y="1600200"/>
            <a:ext cx="6076131" cy="456510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9900"/>
                </a:solidFill>
              </a:rPr>
              <a:t>РВПЗ</a:t>
            </a:r>
          </a:p>
          <a:p>
            <a:r>
              <a:rPr lang="uk-UA" b="1" dirty="0" smtClean="0">
                <a:solidFill>
                  <a:srgbClr val="009900"/>
                </a:solidFill>
              </a:rPr>
              <a:t>Основи сталого розвитку</a:t>
            </a:r>
          </a:p>
          <a:p>
            <a:r>
              <a:rPr lang="uk-UA" b="1" dirty="0" smtClean="0">
                <a:solidFill>
                  <a:srgbClr val="009900"/>
                </a:solidFill>
              </a:rPr>
              <a:t>Сталий розвиток громад</a:t>
            </a:r>
          </a:p>
          <a:p>
            <a:r>
              <a:rPr lang="uk-UA" b="1" dirty="0" smtClean="0">
                <a:solidFill>
                  <a:srgbClr val="009900"/>
                </a:solidFill>
              </a:rPr>
              <a:t>Управління проектами, впровадження, моніторинг та звітність</a:t>
            </a:r>
          </a:p>
          <a:p>
            <a:r>
              <a:rPr lang="uk-UA" b="1" dirty="0" err="1" smtClean="0">
                <a:solidFill>
                  <a:srgbClr val="009900"/>
                </a:solidFill>
              </a:rPr>
              <a:t>Гендер</a:t>
            </a:r>
            <a:r>
              <a:rPr lang="uk-UA" b="1" dirty="0" smtClean="0">
                <a:solidFill>
                  <a:srgbClr val="009900"/>
                </a:solidFill>
              </a:rPr>
              <a:t> та довкілля</a:t>
            </a:r>
            <a:endParaRPr lang="uk-UA" b="1" dirty="0">
              <a:solidFill>
                <a:srgbClr val="00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3285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17384" r="36719"/>
          <a:stretch/>
        </p:blipFill>
        <p:spPr bwMode="auto">
          <a:xfrm>
            <a:off x="2411760" y="-269850"/>
            <a:ext cx="4032448" cy="703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16769" r="4627"/>
          <a:stretch/>
        </p:blipFill>
        <p:spPr bwMode="auto">
          <a:xfrm>
            <a:off x="323527" y="404664"/>
            <a:ext cx="858026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1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>
            <a:normAutofit/>
          </a:bodyPr>
          <a:lstStyle/>
          <a:p>
            <a:r>
              <a:rPr lang="uk-UA" altLang="ru-RU" sz="3600" b="1" dirty="0" smtClean="0">
                <a:solidFill>
                  <a:srgbClr val="009900"/>
                </a:solidFill>
              </a:rPr>
              <a:t>Після кожного курсу – підсумковий тест, у разі успішної здачі якого учасники отримують сертифікат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A3C8CF-7BF5-4E69-B960-FEC042965633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17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886364" cy="414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2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61648" cy="554461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rgbClr val="009900"/>
                </a:solidFill>
                <a:hlinkClick r:id="rId2"/>
              </a:rPr>
              <a:t>Для </a:t>
            </a:r>
            <a:r>
              <a:rPr lang="ru-RU" sz="3100" b="1" dirty="0" err="1" smtClean="0">
                <a:solidFill>
                  <a:srgbClr val="009900"/>
                </a:solidFill>
                <a:hlinkClick r:id="rId2"/>
              </a:rPr>
              <a:t>проходження</a:t>
            </a:r>
            <a:r>
              <a:rPr lang="ru-RU" sz="3100" b="1" dirty="0" smtClean="0">
                <a:solidFill>
                  <a:srgbClr val="009900"/>
                </a:solidFill>
                <a:hlinkClick r:id="rId2"/>
              </a:rPr>
              <a:t> </a:t>
            </a:r>
            <a:r>
              <a:rPr lang="ru-RU" sz="3100" b="1" dirty="0" err="1" smtClean="0">
                <a:solidFill>
                  <a:srgbClr val="009900"/>
                </a:solidFill>
                <a:hlinkClick r:id="rId2"/>
              </a:rPr>
              <a:t>курсів</a:t>
            </a:r>
            <a:r>
              <a:rPr lang="ru-RU" sz="3100" b="1" dirty="0" smtClean="0">
                <a:solidFill>
                  <a:srgbClr val="009900"/>
                </a:solidFill>
                <a:hlinkClick r:id="rId2"/>
              </a:rPr>
              <a:t> та  </a:t>
            </a:r>
            <a:r>
              <a:rPr lang="ru-RU" sz="3100" b="1" dirty="0" err="1" smtClean="0">
                <a:solidFill>
                  <a:srgbClr val="009900"/>
                </a:solidFill>
                <a:hlinkClick r:id="rId2"/>
              </a:rPr>
              <a:t>отримання</a:t>
            </a:r>
            <a:r>
              <a:rPr lang="ru-RU" sz="3100" b="1" dirty="0" smtClean="0">
                <a:solidFill>
                  <a:srgbClr val="009900"/>
                </a:solidFill>
                <a:hlinkClick r:id="rId2"/>
              </a:rPr>
              <a:t> </a:t>
            </a:r>
            <a:r>
              <a:rPr lang="ru-RU" sz="3100" b="1" dirty="0" err="1" smtClean="0">
                <a:solidFill>
                  <a:srgbClr val="009900"/>
                </a:solidFill>
                <a:hlinkClick r:id="rId2"/>
              </a:rPr>
              <a:t>сертиф</a:t>
            </a:r>
            <a:r>
              <a:rPr lang="uk-UA" sz="3100" b="1" dirty="0" err="1" smtClean="0">
                <a:solidFill>
                  <a:srgbClr val="009900"/>
                </a:solidFill>
                <a:hlinkClick r:id="rId2"/>
              </a:rPr>
              <a:t>ікатів</a:t>
            </a:r>
            <a:r>
              <a:rPr lang="uk-UA" sz="3100" b="1" dirty="0" smtClean="0">
                <a:solidFill>
                  <a:srgbClr val="009900"/>
                </a:solidFill>
                <a:hlinkClick r:id="rId2"/>
              </a:rPr>
              <a:t>:</a:t>
            </a:r>
            <a:br>
              <a:rPr lang="uk-UA" sz="3100" b="1" dirty="0" smtClean="0">
                <a:solidFill>
                  <a:srgbClr val="009900"/>
                </a:solidFill>
                <a:hlinkClick r:id="rId2"/>
              </a:rPr>
            </a:br>
            <a:r>
              <a:rPr lang="uk-UA" sz="2700" b="1" dirty="0" smtClean="0">
                <a:solidFill>
                  <a:srgbClr val="009900"/>
                </a:solidFill>
                <a:hlinkClick r:id="rId2"/>
              </a:rPr>
              <a:t/>
            </a:r>
            <a:br>
              <a:rPr lang="uk-UA" sz="2700" b="1" dirty="0" smtClean="0">
                <a:solidFill>
                  <a:srgbClr val="009900"/>
                </a:solidFill>
                <a:hlinkClick r:id="rId2"/>
              </a:rPr>
            </a:br>
            <a:r>
              <a:rPr lang="uk-UA" sz="2700" dirty="0" smtClean="0">
                <a:solidFill>
                  <a:srgbClr val="009900"/>
                </a:solidFill>
                <a:hlinkClick r:id="rId2"/>
              </a:rPr>
              <a:t>1. </a:t>
            </a:r>
            <a:r>
              <a:rPr lang="uk-UA" sz="2700" b="1" dirty="0" smtClean="0">
                <a:solidFill>
                  <a:srgbClr val="009900"/>
                </a:solidFill>
                <a:hlinkClick r:id="rId2"/>
              </a:rPr>
              <a:t>Зайти на головну сторінку </a:t>
            </a:r>
            <a:r>
              <a:rPr lang="ru-RU" sz="2700" b="1" dirty="0" smtClean="0">
                <a:solidFill>
                  <a:srgbClr val="009900"/>
                </a:solidFill>
                <a:hlinkClick r:id="rId2"/>
              </a:rPr>
              <a:t>http</a:t>
            </a:r>
            <a:r>
              <a:rPr lang="ru-RU" sz="2700" b="1" dirty="0">
                <a:solidFill>
                  <a:srgbClr val="009900"/>
                </a:solidFill>
                <a:hlinkClick r:id="rId2"/>
              </a:rPr>
              <a:t>://ecoacademy.org.ua</a:t>
            </a:r>
            <a:r>
              <a:rPr lang="ru-RU" sz="2700" b="1" dirty="0" smtClean="0">
                <a:solidFill>
                  <a:srgbClr val="009900"/>
                </a:solidFill>
                <a:hlinkClick r:id="rId2"/>
              </a:rPr>
              <a:t>/</a:t>
            </a:r>
            <a:r>
              <a:rPr lang="ru-RU" sz="2700" b="1" dirty="0" smtClean="0">
                <a:solidFill>
                  <a:srgbClr val="009900"/>
                </a:solidFill>
              </a:rPr>
              <a:t/>
            </a:r>
            <a:br>
              <a:rPr lang="ru-RU" sz="2700" b="1" dirty="0" smtClean="0">
                <a:solidFill>
                  <a:srgbClr val="009900"/>
                </a:solidFill>
              </a:rPr>
            </a:br>
            <a:r>
              <a:rPr lang="ru-RU" sz="2700" dirty="0" smtClean="0">
                <a:solidFill>
                  <a:srgbClr val="009900"/>
                </a:solidFill>
              </a:rPr>
              <a:t/>
            </a:r>
            <a:br>
              <a:rPr lang="ru-RU" sz="2700" dirty="0" smtClean="0">
                <a:solidFill>
                  <a:srgbClr val="009900"/>
                </a:solidFill>
              </a:rPr>
            </a:br>
            <a:r>
              <a:rPr lang="ru-RU" sz="2700" dirty="0" smtClean="0"/>
              <a:t>2. </a:t>
            </a:r>
            <a:r>
              <a:rPr lang="ru-RU" sz="2700" b="1" dirty="0" err="1" smtClean="0"/>
              <a:t>Зареєструватися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dirty="0" err="1" smtClean="0"/>
              <a:t>Верхній</a:t>
            </a:r>
            <a:r>
              <a:rPr lang="ru-RU" sz="2700" dirty="0" smtClean="0"/>
              <a:t> </a:t>
            </a:r>
            <a:r>
              <a:rPr lang="ru-RU" sz="2700" dirty="0" err="1" smtClean="0"/>
              <a:t>правий</a:t>
            </a:r>
            <a:r>
              <a:rPr lang="ru-RU" sz="2700" dirty="0" smtClean="0"/>
              <a:t> кут, графа </a:t>
            </a:r>
            <a:r>
              <a:rPr lang="en-US" sz="2700" dirty="0" smtClean="0"/>
              <a:t>“</a:t>
            </a:r>
            <a:r>
              <a:rPr lang="ru-RU" sz="2700" dirty="0" smtClean="0"/>
              <a:t>Ре</a:t>
            </a:r>
            <a:r>
              <a:rPr lang="uk-UA" sz="2700" dirty="0" err="1" smtClean="0"/>
              <a:t>єстрація</a:t>
            </a:r>
            <a:r>
              <a:rPr lang="en-US" sz="2700" dirty="0" smtClean="0"/>
              <a:t>”</a:t>
            </a:r>
            <a:r>
              <a:rPr lang="uk-UA" sz="2700" dirty="0" smtClean="0"/>
              <a:t> </a:t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>3. </a:t>
            </a:r>
            <a:r>
              <a:rPr lang="uk-UA" sz="2700" b="1" dirty="0" smtClean="0"/>
              <a:t>Увійти </a:t>
            </a:r>
            <a:r>
              <a:rPr lang="uk-UA" sz="2700" dirty="0" smtClean="0"/>
              <a:t>під своїм іменем та паролем</a:t>
            </a:r>
            <a:br>
              <a:rPr lang="uk-UA" sz="2700" dirty="0" smtClean="0"/>
            </a:br>
            <a:r>
              <a:rPr lang="ru-RU" sz="2700" dirty="0" err="1" smtClean="0"/>
              <a:t>Верхній</a:t>
            </a:r>
            <a:r>
              <a:rPr lang="ru-RU" sz="2700" dirty="0" smtClean="0"/>
              <a:t> </a:t>
            </a:r>
            <a:r>
              <a:rPr lang="ru-RU" sz="2700" dirty="0" err="1"/>
              <a:t>правий</a:t>
            </a:r>
            <a:r>
              <a:rPr lang="ru-RU" sz="2700" dirty="0"/>
              <a:t> </a:t>
            </a:r>
            <a:r>
              <a:rPr lang="ru-RU" sz="2700" dirty="0" smtClean="0"/>
              <a:t>кут</a:t>
            </a:r>
            <a:r>
              <a:rPr lang="uk-UA" sz="2700" dirty="0" smtClean="0"/>
              <a:t>, </a:t>
            </a:r>
            <a:r>
              <a:rPr lang="ru-RU" sz="2700" dirty="0" smtClean="0"/>
              <a:t>графа «</a:t>
            </a:r>
            <a:r>
              <a:rPr lang="ru-RU" sz="2700" dirty="0" err="1" smtClean="0"/>
              <a:t>Ув</a:t>
            </a:r>
            <a:r>
              <a:rPr lang="uk-UA" sz="2700" dirty="0" err="1" smtClean="0"/>
              <a:t>ійти</a:t>
            </a:r>
            <a:r>
              <a:rPr lang="uk-UA" sz="2700" dirty="0" smtClean="0"/>
              <a:t>»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4</a:t>
            </a:r>
            <a:r>
              <a:rPr lang="ru-RU" sz="2700" dirty="0" smtClean="0"/>
              <a:t>. У </a:t>
            </a:r>
            <a:r>
              <a:rPr lang="ru-RU" sz="2700" dirty="0" err="1" smtClean="0"/>
              <a:t>розд</a:t>
            </a:r>
            <a:r>
              <a:rPr lang="uk-UA" sz="2700" dirty="0" err="1" smtClean="0"/>
              <a:t>ілі</a:t>
            </a:r>
            <a:r>
              <a:rPr lang="uk-UA" sz="2700" dirty="0" smtClean="0"/>
              <a:t> «КУРСИ» обрати потрібний курс</a:t>
            </a:r>
            <a:br>
              <a:rPr lang="uk-UA" sz="2700" dirty="0" smtClean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i="1" dirty="0" smtClean="0"/>
              <a:t>В разі запитань прохання звертатися </a:t>
            </a:r>
            <a:r>
              <a:rPr lang="uk-UA" sz="2700" i="1" dirty="0"/>
              <a:t> </a:t>
            </a:r>
            <a:r>
              <a:rPr lang="uk-UA" sz="2700" i="1" dirty="0" smtClean="0"/>
              <a:t>за адресою:</a:t>
            </a:r>
            <a:br>
              <a:rPr lang="uk-UA" sz="2700" i="1" dirty="0" smtClean="0"/>
            </a:br>
            <a:r>
              <a:rPr lang="en-US" sz="2700" i="1" dirty="0" smtClean="0"/>
              <a:t>osvita_development@ukr.net</a:t>
            </a:r>
            <a:r>
              <a:rPr lang="uk-UA" sz="2700" i="1" dirty="0"/>
              <a:t/>
            </a:r>
            <a:br>
              <a:rPr lang="uk-UA" sz="2700" i="1" dirty="0"/>
            </a:br>
            <a:endParaRPr lang="ru-RU" sz="27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3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384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9900"/>
                </a:solidFill>
              </a:rPr>
              <a:t>Екологічні ігри</a:t>
            </a:r>
            <a:endParaRPr lang="uk-UA" b="1" dirty="0">
              <a:solidFill>
                <a:srgbClr val="0099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600000" cy="2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92816"/>
            <a:ext cx="3600000" cy="2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climate-change-guide.com/images/ten-indicators-of-global-warm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/>
          <a:stretch/>
        </p:blipFill>
        <p:spPr bwMode="auto">
          <a:xfrm>
            <a:off x="0" y="2204864"/>
            <a:ext cx="9176048" cy="43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336600"/>
                </a:solidFill>
              </a:rPr>
              <a:t>10 індикаторів зміни клімату</a:t>
            </a:r>
            <a:endParaRPr lang="uk-UA" b="1" dirty="0">
              <a:solidFill>
                <a:srgbClr val="33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7598" y="2786488"/>
            <a:ext cx="115212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Вологість повітря</a:t>
            </a:r>
            <a:endParaRPr lang="uk-U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2417156"/>
            <a:ext cx="365638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Температура повітря у тропосфері</a:t>
            </a:r>
            <a:endParaRPr lang="uk-U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56376" y="3532366"/>
            <a:ext cx="118762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Льодовики</a:t>
            </a:r>
            <a:endParaRPr lang="uk-UA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84368" y="4221088"/>
            <a:ext cx="109168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Сніговий покрив</a:t>
            </a:r>
            <a:endParaRPr lang="uk-UA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64288" y="5563978"/>
            <a:ext cx="241176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Температура над сушею</a:t>
            </a:r>
            <a:endParaRPr lang="uk-UA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13162" y="5902532"/>
            <a:ext cx="23762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Теплоємність океанів</a:t>
            </a:r>
            <a:endParaRPr lang="uk-U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01294" y="5108634"/>
            <a:ext cx="146279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Рівень моря</a:t>
            </a:r>
            <a:endParaRPr lang="uk-UA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7702" y="5290700"/>
            <a:ext cx="17281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Льодовики в океанах</a:t>
            </a:r>
            <a:endParaRPr lang="uk-U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4950" y="4673372"/>
            <a:ext cx="30963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Температура поверхні моря</a:t>
            </a:r>
            <a:endParaRPr lang="uk-U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74243" y="4036422"/>
            <a:ext cx="301096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Температура над океанами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0988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3368" y="404664"/>
            <a:ext cx="4570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336600"/>
                </a:solidFill>
              </a:rPr>
              <a:t>Команди представляють уряди певних країн, намагаючись забезпечити добробут та процвітання </a:t>
            </a:r>
            <a:r>
              <a:rPr lang="uk-UA" sz="2400" b="1" dirty="0" err="1" smtClean="0">
                <a:solidFill>
                  <a:srgbClr val="336600"/>
                </a:solidFill>
              </a:rPr>
              <a:t>країни</a:t>
            </a:r>
            <a:r>
              <a:rPr lang="uk-UA" sz="2400" b="1" dirty="0" smtClean="0">
                <a:solidFill>
                  <a:srgbClr val="336600"/>
                </a:solidFill>
              </a:rPr>
              <a:t>, водночас знижуючи викиди вуглекислого газу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" y="78901"/>
            <a:ext cx="4129896" cy="28944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7276" r="33750" b="8311"/>
          <a:stretch/>
        </p:blipFill>
        <p:spPr bwMode="auto">
          <a:xfrm>
            <a:off x="409536" y="3239704"/>
            <a:ext cx="247699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7275" r="33750" b="7601"/>
          <a:stretch/>
        </p:blipFill>
        <p:spPr bwMode="auto">
          <a:xfrm>
            <a:off x="3346595" y="3239704"/>
            <a:ext cx="245354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16704" r="33750" b="9733"/>
          <a:stretch/>
        </p:blipFill>
        <p:spPr bwMode="auto">
          <a:xfrm>
            <a:off x="6156176" y="3239704"/>
            <a:ext cx="252302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7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9900"/>
                </a:solidFill>
              </a:rPr>
              <a:t>Гра</a:t>
            </a:r>
            <a:r>
              <a:rPr lang="ru-RU" sz="3600" b="1" dirty="0" smtClean="0">
                <a:solidFill>
                  <a:srgbClr val="009900"/>
                </a:solidFill>
              </a:rPr>
              <a:t> </a:t>
            </a:r>
            <a:r>
              <a:rPr lang="ru-RU" sz="3600" b="1" dirty="0">
                <a:solidFill>
                  <a:srgbClr val="009900"/>
                </a:solidFill>
              </a:rPr>
              <a:t>на тему </a:t>
            </a:r>
            <a:r>
              <a:rPr lang="ru-RU" sz="3600" b="1" dirty="0" err="1">
                <a:solidFill>
                  <a:srgbClr val="009900"/>
                </a:solidFill>
              </a:rPr>
              <a:t>екологічного</a:t>
            </a:r>
            <a:r>
              <a:rPr lang="ru-RU" sz="3600" b="1" dirty="0">
                <a:solidFill>
                  <a:srgbClr val="009900"/>
                </a:solidFill>
              </a:rPr>
              <a:t> стилю </a:t>
            </a:r>
            <a:r>
              <a:rPr lang="ru-RU" sz="3600" b="1" dirty="0" err="1">
                <a:solidFill>
                  <a:srgbClr val="009900"/>
                </a:solidFill>
              </a:rPr>
              <a:t>життя</a:t>
            </a:r>
            <a:r>
              <a:rPr lang="ru-RU" sz="3600" b="1" dirty="0">
                <a:solidFill>
                  <a:srgbClr val="009900"/>
                </a:solidFill>
              </a:rPr>
              <a:t> у </a:t>
            </a:r>
            <a:r>
              <a:rPr lang="ru-RU" sz="3600" b="1" dirty="0" err="1" smtClean="0">
                <a:solidFill>
                  <a:srgbClr val="009900"/>
                </a:solidFill>
              </a:rPr>
              <a:t>місті</a:t>
            </a:r>
            <a:endParaRPr lang="uk-UA" sz="3600" b="1" dirty="0">
              <a:solidFill>
                <a:srgbClr val="0099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4049"/>
            <a:ext cx="7452320" cy="5405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66667" r="26309" b="14370"/>
          <a:stretch/>
        </p:blipFill>
        <p:spPr>
          <a:xfrm>
            <a:off x="35312" y="332656"/>
            <a:ext cx="2722880" cy="13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2506290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009900"/>
                </a:solidFill>
              </a:rPr>
              <a:t>Настільна</a:t>
            </a:r>
            <a:r>
              <a:rPr lang="ru-RU" sz="3200" dirty="0" smtClean="0">
                <a:solidFill>
                  <a:srgbClr val="009900"/>
                </a:solidFill>
              </a:rPr>
              <a:t> </a:t>
            </a:r>
            <a:r>
              <a:rPr lang="ru-RU" sz="3200" dirty="0" err="1" smtClean="0">
                <a:solidFill>
                  <a:srgbClr val="009900"/>
                </a:solidFill>
              </a:rPr>
              <a:t>рольова</a:t>
            </a:r>
            <a:r>
              <a:rPr lang="ru-RU" sz="3200" dirty="0" smtClean="0">
                <a:solidFill>
                  <a:srgbClr val="009900"/>
                </a:solidFill>
              </a:rPr>
              <a:t> </a:t>
            </a:r>
            <a:r>
              <a:rPr lang="ru-RU" sz="3200" dirty="0" err="1" smtClean="0">
                <a:solidFill>
                  <a:srgbClr val="009900"/>
                </a:solidFill>
              </a:rPr>
              <a:t>гра</a:t>
            </a:r>
            <a:r>
              <a:rPr lang="ru-RU" sz="3200" dirty="0">
                <a:solidFill>
                  <a:srgbClr val="009900"/>
                </a:solidFill>
              </a:rPr>
              <a:t> </a:t>
            </a:r>
            <a:r>
              <a:rPr lang="ru-RU" sz="3200" b="1" dirty="0">
                <a:solidFill>
                  <a:srgbClr val="009900"/>
                </a:solidFill>
              </a:rPr>
              <a:t>“</a:t>
            </a:r>
            <a:r>
              <a:rPr lang="en-US" sz="3200" b="1" dirty="0">
                <a:solidFill>
                  <a:srgbClr val="009900"/>
                </a:solidFill>
              </a:rPr>
              <a:t>Keep cool” </a:t>
            </a:r>
            <a:r>
              <a:rPr lang="en-US" sz="3200" dirty="0">
                <a:solidFill>
                  <a:srgbClr val="009900"/>
                </a:solidFill>
              </a:rPr>
              <a:t>(</a:t>
            </a:r>
            <a:r>
              <a:rPr lang="ru-RU" sz="3200" dirty="0">
                <a:solidFill>
                  <a:srgbClr val="009900"/>
                </a:solidFill>
              </a:rPr>
              <a:t>з англ. “</a:t>
            </a:r>
            <a:r>
              <a:rPr lang="ru-RU" sz="3200" b="1" dirty="0">
                <a:solidFill>
                  <a:srgbClr val="009900"/>
                </a:solidFill>
              </a:rPr>
              <a:t>Не </a:t>
            </a:r>
            <a:r>
              <a:rPr lang="ru-RU" sz="3200" b="1" dirty="0" err="1">
                <a:solidFill>
                  <a:srgbClr val="009900"/>
                </a:solidFill>
              </a:rPr>
              <a:t>гарячкуй</a:t>
            </a:r>
            <a:r>
              <a:rPr lang="ru-RU" sz="3200" b="1" dirty="0">
                <a:solidFill>
                  <a:srgbClr val="009900"/>
                </a:solidFill>
              </a:rPr>
              <a:t>!</a:t>
            </a:r>
            <a:r>
              <a:rPr lang="ru-RU" sz="3200" dirty="0">
                <a:solidFill>
                  <a:srgbClr val="009900"/>
                </a:solidFill>
              </a:rPr>
              <a:t>“) з </a:t>
            </a:r>
            <a:r>
              <a:rPr lang="ru-RU" sz="3200" dirty="0" err="1">
                <a:solidFill>
                  <a:srgbClr val="009900"/>
                </a:solidFill>
              </a:rPr>
              <a:t>міжнародних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кліматичних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переговорів</a:t>
            </a:r>
            <a:r>
              <a:rPr lang="ru-RU" sz="3200" dirty="0">
                <a:solidFill>
                  <a:srgbClr val="009900"/>
                </a:solidFill>
              </a:rPr>
              <a:t>, </a:t>
            </a:r>
            <a:r>
              <a:rPr lang="ru-RU" sz="3200" dirty="0" err="1">
                <a:solidFill>
                  <a:srgbClr val="009900"/>
                </a:solidFill>
              </a:rPr>
              <a:t>розробленої</a:t>
            </a:r>
            <a:r>
              <a:rPr lang="ru-RU" sz="3200" dirty="0">
                <a:solidFill>
                  <a:srgbClr val="009900"/>
                </a:solidFill>
              </a:rPr>
              <a:t> у </a:t>
            </a:r>
            <a:r>
              <a:rPr lang="ru-RU" sz="3200" dirty="0" err="1">
                <a:solidFill>
                  <a:srgbClr val="009900"/>
                </a:solidFill>
              </a:rPr>
              <a:t>Потсдамському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інституті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досліджень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впливів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клімату</a:t>
            </a:r>
            <a:r>
              <a:rPr lang="ru-RU" sz="3200" dirty="0">
                <a:solidFill>
                  <a:srgbClr val="009900"/>
                </a:solidFill>
              </a:rPr>
              <a:t> (</a:t>
            </a:r>
            <a:r>
              <a:rPr lang="ru-RU" sz="3200" dirty="0" err="1">
                <a:solidFill>
                  <a:srgbClr val="009900"/>
                </a:solidFill>
              </a:rPr>
              <a:t>Німеччина</a:t>
            </a:r>
            <a:r>
              <a:rPr lang="ru-RU" sz="3200" dirty="0">
                <a:solidFill>
                  <a:srgbClr val="009900"/>
                </a:solidFill>
              </a:rPr>
              <a:t>) у </a:t>
            </a:r>
            <a:r>
              <a:rPr lang="ru-RU" sz="3200" dirty="0" smtClean="0">
                <a:solidFill>
                  <a:srgbClr val="009900"/>
                </a:solidFill>
              </a:rPr>
              <a:t>2004</a:t>
            </a:r>
            <a:endParaRPr lang="uk-UA" sz="3200" dirty="0">
              <a:solidFill>
                <a:srgbClr val="009900"/>
              </a:solidFill>
            </a:endParaRPr>
          </a:p>
        </p:txBody>
      </p:sp>
      <p:pic>
        <p:nvPicPr>
          <p:cNvPr id="3074" name="Picture 2" descr="KeepCool box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" y="2933618"/>
            <a:ext cx="5000889" cy="39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3573016"/>
            <a:ext cx="36109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Більше</a:t>
            </a:r>
            <a:r>
              <a:rPr lang="ru-RU" sz="2400" dirty="0"/>
              <a:t> про </a:t>
            </a:r>
            <a:r>
              <a:rPr lang="ru-RU" sz="2400" dirty="0" err="1"/>
              <a:t>гру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дізнатись</a:t>
            </a:r>
            <a:r>
              <a:rPr lang="ru-RU" sz="2400" dirty="0"/>
              <a:t> </a:t>
            </a:r>
            <a:r>
              <a:rPr lang="ru-RU" sz="2400" dirty="0" smtClean="0"/>
              <a:t>за </a:t>
            </a:r>
            <a:r>
              <a:rPr lang="ru-RU" sz="2400" dirty="0" err="1" smtClean="0"/>
              <a:t>посиланням</a:t>
            </a:r>
            <a:r>
              <a:rPr lang="ru-RU" sz="2400" dirty="0" smtClean="0"/>
              <a:t> </a:t>
            </a:r>
            <a:r>
              <a:rPr lang="en-US" sz="2400" dirty="0" smtClean="0"/>
              <a:t>(</a:t>
            </a:r>
            <a:r>
              <a:rPr lang="ru-RU" sz="2400" dirty="0" err="1"/>
              <a:t>англійською</a:t>
            </a:r>
            <a:r>
              <a:rPr lang="ru-RU" sz="2400" dirty="0"/>
              <a:t>, </a:t>
            </a:r>
            <a:r>
              <a:rPr lang="ru-RU" sz="2400" dirty="0" err="1"/>
              <a:t>румунською</a:t>
            </a:r>
            <a:r>
              <a:rPr lang="ru-RU" sz="2400" dirty="0"/>
              <a:t> та </a:t>
            </a:r>
            <a:r>
              <a:rPr lang="ru-RU" sz="2400" dirty="0" err="1"/>
              <a:t>російською</a:t>
            </a:r>
            <a:r>
              <a:rPr lang="ru-RU" sz="2400" dirty="0" smtClean="0"/>
              <a:t>):</a:t>
            </a:r>
          </a:p>
          <a:p>
            <a:r>
              <a:rPr lang="ru-RU" sz="2400" dirty="0"/>
              <a:t> </a:t>
            </a:r>
            <a:r>
              <a:rPr lang="en-US" sz="2400" dirty="0">
                <a:hlinkClick r:id="rId3"/>
              </a:rPr>
              <a:t>http://www.ecovisio.org/ru/keep-cool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127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336600"/>
                </a:solidFill>
              </a:rPr>
              <a:t>Збірник ігор з теми зміни клімату «Граючи, змінимо світ»</a:t>
            </a:r>
            <a:endParaRPr lang="uk-UA" sz="3600" b="1" dirty="0">
              <a:solidFill>
                <a:srgbClr val="33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772816"/>
            <a:ext cx="4546848" cy="4619626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Посібник у зрозумілій формі дає базові знання про зміну клімату та допомагає в ігровому форматі продемонструвати основні механізми дії кліматичних процесів, а також відчути наслідки наших повсякденних рішень, що впливають на стан довкілля. </a:t>
            </a:r>
          </a:p>
          <a:p>
            <a:r>
              <a:rPr lang="uk-UA" dirty="0" err="1" smtClean="0"/>
              <a:t>Достпуно</a:t>
            </a:r>
            <a:r>
              <a:rPr lang="uk-UA" dirty="0" smtClean="0"/>
              <a:t> на сайтах: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ecoclubua.com</a:t>
            </a:r>
            <a:endParaRPr lang="uk-UA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www.sweetosvit.org.ua</a:t>
            </a:r>
            <a:r>
              <a:rPr lang="uk-UA" dirty="0"/>
              <a:t> </a:t>
            </a:r>
          </a:p>
        </p:txBody>
      </p:sp>
      <p:pic>
        <p:nvPicPr>
          <p:cNvPr id="4098" name="Picture 2" descr="http://www.sweetosvit.org.ua/wp-content/uploads/2018/02/c9cb1-clip-55kb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228975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520" y="4437112"/>
            <a:ext cx="7772400" cy="172408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9900"/>
                </a:solidFill>
              </a:rPr>
              <a:t>Глобальні молодіжні ініціативи щодо захисту довкілля</a:t>
            </a:r>
            <a:endParaRPr lang="ru-RU" b="1" dirty="0">
              <a:solidFill>
                <a:srgbClr val="00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77"/>
            <a:ext cx="3816423" cy="386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3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9900"/>
                </a:solidFill>
              </a:rPr>
              <a:t>Чому важливо розвивати молодь?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85313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Більше</a:t>
            </a:r>
            <a:r>
              <a:rPr lang="ru-RU" dirty="0"/>
              <a:t> 1,2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людей </a:t>
            </a:r>
            <a:r>
              <a:rPr lang="ru-RU" dirty="0" err="1"/>
              <a:t>віком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15 до 24 </a:t>
            </a:r>
            <a:r>
              <a:rPr lang="ru-RU" dirty="0" err="1"/>
              <a:t>років</a:t>
            </a:r>
            <a:r>
              <a:rPr lang="ru-RU" dirty="0"/>
              <a:t>: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молоді</a:t>
            </a:r>
            <a:r>
              <a:rPr lang="ru-RU" dirty="0"/>
              <a:t>, </a:t>
            </a:r>
            <a:r>
              <a:rPr lang="ru-RU" dirty="0" err="1"/>
              <a:t>якого</a:t>
            </a:r>
            <a:r>
              <a:rPr lang="ru-RU" dirty="0"/>
              <a:t> коли-</a:t>
            </a:r>
            <a:r>
              <a:rPr lang="ru-RU" dirty="0" err="1"/>
              <a:t>небудь</a:t>
            </a:r>
            <a:r>
              <a:rPr lang="ru-RU" dirty="0"/>
              <a:t> знав </a:t>
            </a:r>
            <a:r>
              <a:rPr lang="ru-RU" dirty="0" err="1" smtClean="0"/>
              <a:t>світ</a:t>
            </a:r>
            <a:r>
              <a:rPr lang="ru-RU" dirty="0" smtClean="0"/>
              <a:t>.</a:t>
            </a:r>
          </a:p>
          <a:p>
            <a:r>
              <a:rPr lang="uk-UA" dirty="0" smtClean="0"/>
              <a:t>85 % світової молоді проживає в країнах, що розвиваються.</a:t>
            </a:r>
          </a:p>
          <a:p>
            <a:endParaRPr lang="ru-RU" dirty="0" smtClean="0"/>
          </a:p>
          <a:p>
            <a:r>
              <a:rPr lang="ru-RU" dirty="0" smtClean="0"/>
              <a:t>Участь </a:t>
            </a:r>
            <a:r>
              <a:rPr lang="ru-RU" dirty="0" err="1"/>
              <a:t>молоді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вирішальне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 smtClean="0"/>
              <a:t>сталого</a:t>
            </a:r>
            <a:r>
              <a:rPr lang="ru-RU" dirty="0" smtClean="0"/>
              <a:t>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/>
          <a:srcRect b="32822"/>
          <a:stretch/>
        </p:blipFill>
        <p:spPr>
          <a:xfrm>
            <a:off x="6689258" y="1412776"/>
            <a:ext cx="2258516" cy="184499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3"/>
          <a:srcRect b="38420"/>
          <a:stretch/>
        </p:blipFill>
        <p:spPr>
          <a:xfrm>
            <a:off x="6725214" y="3429000"/>
            <a:ext cx="2258516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9900"/>
                </a:solidFill>
              </a:rPr>
              <a:t>Програма малих грантів Глобального екологічного фонду</a:t>
            </a:r>
            <a:endParaRPr lang="ru-RU" sz="3600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7787208" cy="48965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sz="2800" dirty="0"/>
              <a:t>Підтримка діяльності дітей та молоді залишається один із пріоритетних напрямків діяльності </a:t>
            </a:r>
            <a:r>
              <a:rPr lang="uk-UA" sz="2800" dirty="0" smtClean="0"/>
              <a:t>Програми малих грантів ПРООН-ГЕФ, </a:t>
            </a:r>
            <a:r>
              <a:rPr lang="uk-UA" sz="2800" dirty="0"/>
              <a:t>оскільки саме молодь виступає ефективним носієм виконання зобов’язань та консолідації зусиль з питань довкілля та сталого розвитку. </a:t>
            </a:r>
            <a:endParaRPr lang="uk-UA" sz="2800" dirty="0" smtClean="0"/>
          </a:p>
          <a:p>
            <a:pPr marL="0" indent="0">
              <a:buNone/>
            </a:pP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Кращі приклади  ініціатив з питань зміни</a:t>
            </a:r>
          </a:p>
          <a:p>
            <a:pPr marL="0" indent="0">
              <a:buNone/>
            </a:pPr>
            <a:r>
              <a:rPr lang="uk-UA" sz="2800" dirty="0"/>
              <a:t>к</a:t>
            </a:r>
            <a:r>
              <a:rPr lang="uk-UA" sz="2800" dirty="0" smtClean="0"/>
              <a:t>лімату, в яких молодь відігравала лідируючу</a:t>
            </a:r>
          </a:p>
          <a:p>
            <a:pPr marL="0" indent="0">
              <a:buNone/>
            </a:pPr>
            <a:r>
              <a:rPr lang="uk-UA" sz="2800" dirty="0"/>
              <a:t>р</a:t>
            </a:r>
            <a:r>
              <a:rPr lang="uk-UA" sz="2800" dirty="0" smtClean="0"/>
              <a:t>оль (Україна увійшла в цей перелік)</a:t>
            </a:r>
          </a:p>
          <a:p>
            <a:pPr marL="0" indent="0">
              <a:buNone/>
            </a:pPr>
            <a:r>
              <a:rPr lang="en-US" sz="2600" dirty="0">
                <a:hlinkClick r:id="rId2"/>
              </a:rPr>
              <a:t>https://</a:t>
            </a:r>
            <a:r>
              <a:rPr lang="en-US" sz="2600" dirty="0" smtClean="0">
                <a:hlinkClick r:id="rId2"/>
              </a:rPr>
              <a:t>sgp.undp.org/index.php?option=com_docman&amp;view=document&amp;alias=433-empowered-generation-youth-action-on-climate-change-through-the-gef-small-grants-programme-2013-1&amp;category_slug=global-publications&amp;Itemid=289</a:t>
            </a:r>
            <a:r>
              <a:rPr lang="uk-UA" sz="2600" dirty="0" smtClean="0"/>
              <a:t> </a:t>
            </a:r>
            <a:endParaRPr lang="uk-UA" sz="26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ru-RU" sz="2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82" y="4365104"/>
            <a:ext cx="1903703" cy="22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9900"/>
                </a:solidFill>
              </a:rPr>
              <a:t>ЕКО-ЮНЕСКО (</a:t>
            </a:r>
            <a:r>
              <a:rPr lang="en-US" sz="3200" b="1" dirty="0">
                <a:solidFill>
                  <a:srgbClr val="009900"/>
                </a:solidFill>
              </a:rPr>
              <a:t>ECO-UNESCO</a:t>
            </a:r>
            <a:r>
              <a:rPr lang="uk-UA" sz="3200" b="1" dirty="0" smtClean="0">
                <a:solidFill>
                  <a:srgbClr val="009900"/>
                </a:solidFill>
              </a:rPr>
              <a:t>)</a:t>
            </a:r>
            <a:br>
              <a:rPr lang="uk-UA" sz="3200" b="1" dirty="0" smtClean="0">
                <a:solidFill>
                  <a:srgbClr val="009900"/>
                </a:solidFill>
              </a:rPr>
            </a:br>
            <a:r>
              <a:rPr lang="en-US" sz="3200" b="1" dirty="0">
                <a:hlinkClick r:id="rId2"/>
              </a:rPr>
              <a:t>http://</a:t>
            </a:r>
            <a:r>
              <a:rPr lang="en-US" sz="3200" b="1" dirty="0" smtClean="0">
                <a:hlinkClick r:id="rId2"/>
              </a:rPr>
              <a:t>www.ecounesco.ie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3816424"/>
          </a:xfrm>
        </p:spPr>
        <p:txBody>
          <a:bodyPr>
            <a:normAutofit fontScale="92500"/>
          </a:bodyPr>
          <a:lstStyle/>
          <a:p>
            <a:r>
              <a:rPr lang="uk-UA" sz="2000" dirty="0" smtClean="0"/>
              <a:t>Ірландська </a:t>
            </a:r>
            <a:r>
              <a:rPr lang="uk-UA" sz="2000" dirty="0"/>
              <a:t>молодіжна організація, яка працює над збереженням навколишнього середовища та розширення можливостей молоді. </a:t>
            </a:r>
            <a:r>
              <a:rPr lang="uk-UA" sz="2000" dirty="0" smtClean="0"/>
              <a:t> </a:t>
            </a:r>
          </a:p>
          <a:p>
            <a:r>
              <a:rPr lang="uk-UA" sz="2000" dirty="0" smtClean="0"/>
              <a:t>Член Всесвітньої </a:t>
            </a:r>
            <a:r>
              <a:rPr lang="uk-UA" sz="2000" dirty="0"/>
              <a:t>федерації клубів, центрів та асоціацій </a:t>
            </a:r>
            <a:r>
              <a:rPr lang="uk-UA" sz="2000" dirty="0" smtClean="0"/>
              <a:t>ЮНЕСКО</a:t>
            </a:r>
            <a:r>
              <a:rPr lang="en-US" sz="2000" dirty="0" smtClean="0"/>
              <a:t>.</a:t>
            </a:r>
            <a:endParaRPr lang="uk-UA" sz="2000" dirty="0" smtClean="0"/>
          </a:p>
          <a:p>
            <a:r>
              <a:rPr lang="ru-RU" sz="2000" dirty="0" err="1" smtClean="0"/>
              <a:t>Надає</a:t>
            </a:r>
            <a:r>
              <a:rPr lang="ru-RU" sz="2000" dirty="0" smtClean="0"/>
              <a:t> </a:t>
            </a:r>
            <a:r>
              <a:rPr lang="ru-RU" sz="2000" dirty="0"/>
              <a:t>широкий спектр </a:t>
            </a:r>
            <a:r>
              <a:rPr lang="ru-RU" sz="2000" dirty="0" err="1"/>
              <a:t>програм</a:t>
            </a:r>
            <a:r>
              <a:rPr lang="ru-RU" sz="2000" dirty="0"/>
              <a:t> та </a:t>
            </a:r>
            <a:r>
              <a:rPr lang="ru-RU" sz="2000" dirty="0" err="1"/>
              <a:t>послуг</a:t>
            </a:r>
            <a:r>
              <a:rPr lang="ru-RU" sz="2000" dirty="0"/>
              <a:t>,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 smtClean="0"/>
              <a:t>: </a:t>
            </a:r>
          </a:p>
          <a:p>
            <a:pPr marL="1076325" indent="-365125">
              <a:buFont typeface="Courier New" pitchFamily="49" charset="0"/>
              <a:buChar char="o"/>
            </a:pPr>
            <a:r>
              <a:rPr lang="ru-RU" sz="2000" dirty="0" err="1"/>
              <a:t>Екологічні</a:t>
            </a:r>
            <a:r>
              <a:rPr lang="ru-RU" sz="2000" dirty="0"/>
              <a:t> </a:t>
            </a:r>
            <a:r>
              <a:rPr lang="ru-RU" sz="2000" dirty="0" err="1"/>
              <a:t>молодіжні</a:t>
            </a:r>
            <a:r>
              <a:rPr lang="ru-RU" sz="2000" dirty="0"/>
              <a:t> </a:t>
            </a:r>
            <a:r>
              <a:rPr lang="ru-RU" sz="2000" dirty="0" err="1"/>
              <a:t>програми</a:t>
            </a:r>
            <a:r>
              <a:rPr lang="ru-RU" sz="2000" dirty="0"/>
              <a:t>, </a:t>
            </a:r>
            <a:r>
              <a:rPr lang="ru-RU" sz="2000" dirty="0" err="1"/>
              <a:t>включаючи</a:t>
            </a:r>
            <a:r>
              <a:rPr lang="ru-RU" sz="2000" dirty="0"/>
              <a:t> </a:t>
            </a:r>
            <a:r>
              <a:rPr lang="ru-RU" sz="2000" dirty="0" err="1"/>
              <a:t>екологічні</a:t>
            </a:r>
            <a:r>
              <a:rPr lang="ru-RU" sz="2000" dirty="0"/>
              <a:t> </a:t>
            </a:r>
            <a:r>
              <a:rPr lang="ru-RU" sz="2000" dirty="0" err="1"/>
              <a:t>події</a:t>
            </a:r>
            <a:r>
              <a:rPr lang="ru-RU" sz="2000" dirty="0"/>
              <a:t> та </a:t>
            </a:r>
            <a:r>
              <a:rPr lang="ru-RU" sz="2000" dirty="0" smtClean="0"/>
              <a:t>заходи;</a:t>
            </a:r>
          </a:p>
          <a:p>
            <a:pPr marL="1076325" indent="-365125">
              <a:buFont typeface="Courier New" pitchFamily="49" charset="0"/>
              <a:buChar char="o"/>
            </a:pPr>
            <a:r>
              <a:rPr lang="ru-RU" sz="2000" dirty="0" err="1"/>
              <a:t>Програма</a:t>
            </a:r>
            <a:r>
              <a:rPr lang="ru-RU" sz="2000" dirty="0"/>
              <a:t> "</a:t>
            </a:r>
            <a:r>
              <a:rPr lang="en-US" sz="2000" dirty="0"/>
              <a:t>Young Environmentalists Awards" </a:t>
            </a:r>
            <a:r>
              <a:rPr lang="ru-RU" sz="2000" dirty="0" err="1"/>
              <a:t>відзначає</a:t>
            </a:r>
            <a:r>
              <a:rPr lang="ru-RU" sz="2000" dirty="0"/>
              <a:t> роботу </a:t>
            </a:r>
            <a:r>
              <a:rPr lang="ru-RU" sz="2000" dirty="0" err="1"/>
              <a:t>молодих</a:t>
            </a:r>
            <a:r>
              <a:rPr lang="ru-RU" sz="2000" dirty="0"/>
              <a:t> людей у ​​</a:t>
            </a:r>
            <a:r>
              <a:rPr lang="ru-RU" sz="2000" dirty="0" err="1"/>
              <a:t>віці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12 до 18 </a:t>
            </a:r>
            <a:r>
              <a:rPr lang="ru-RU" sz="2000" dirty="0" err="1"/>
              <a:t>років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захищають</a:t>
            </a:r>
            <a:r>
              <a:rPr lang="ru-RU" sz="2000" dirty="0"/>
              <a:t>, </a:t>
            </a:r>
            <a:r>
              <a:rPr lang="ru-RU" sz="2000" dirty="0" err="1"/>
              <a:t>зберігають</a:t>
            </a:r>
            <a:r>
              <a:rPr lang="ru-RU" sz="2000" dirty="0"/>
              <a:t> та </a:t>
            </a:r>
            <a:r>
              <a:rPr lang="ru-RU" sz="2000" dirty="0" err="1"/>
              <a:t>покращують</a:t>
            </a:r>
            <a:r>
              <a:rPr lang="ru-RU" sz="2000" dirty="0"/>
              <a:t> наше </a:t>
            </a:r>
            <a:r>
              <a:rPr lang="ru-RU" sz="2000" dirty="0" err="1"/>
              <a:t>середовище</a:t>
            </a:r>
            <a:r>
              <a:rPr lang="ru-RU" sz="2000" dirty="0"/>
              <a:t> через </a:t>
            </a:r>
            <a:r>
              <a:rPr lang="ru-RU" sz="2000" dirty="0" err="1"/>
              <a:t>місцеві</a:t>
            </a:r>
            <a:r>
              <a:rPr lang="ru-RU" sz="2000" dirty="0"/>
              <a:t> </a:t>
            </a:r>
            <a:r>
              <a:rPr lang="ru-RU" sz="2000" dirty="0" err="1"/>
              <a:t>природоохоронні</a:t>
            </a:r>
            <a:r>
              <a:rPr lang="ru-RU" sz="2000" dirty="0"/>
              <a:t> </a:t>
            </a:r>
            <a:r>
              <a:rPr lang="ru-RU" sz="2000" dirty="0" err="1"/>
              <a:t>проекти</a:t>
            </a:r>
            <a:r>
              <a:rPr lang="ru-RU" sz="2000" dirty="0"/>
              <a:t>, </a:t>
            </a:r>
            <a:r>
              <a:rPr lang="ru-RU" sz="2000" dirty="0" err="1"/>
              <a:t>змінюючи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 та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людей на </a:t>
            </a:r>
            <a:r>
              <a:rPr lang="ru-RU" sz="2000" dirty="0" err="1"/>
              <a:t>місцевому</a:t>
            </a:r>
            <a:r>
              <a:rPr lang="ru-RU" sz="2000" dirty="0"/>
              <a:t> та глобальному </a:t>
            </a:r>
            <a:r>
              <a:rPr lang="ru-RU" sz="2000" dirty="0" err="1" smtClean="0"/>
              <a:t>рівнях</a:t>
            </a:r>
            <a:r>
              <a:rPr lang="ru-RU" sz="2000" dirty="0" smtClean="0"/>
              <a:t>;</a:t>
            </a:r>
          </a:p>
          <a:p>
            <a:pPr marL="1076325" indent="-365125">
              <a:buFont typeface="Courier New" pitchFamily="49" charset="0"/>
              <a:buChar char="o"/>
            </a:pPr>
            <a:r>
              <a:rPr lang="ru-RU" sz="2000" dirty="0" err="1" smtClean="0"/>
              <a:t>Навчальні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освітні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ресурси</a:t>
            </a:r>
            <a:r>
              <a:rPr lang="ru-RU" sz="2000" dirty="0" smtClean="0"/>
              <a:t>:</a:t>
            </a:r>
          </a:p>
          <a:p>
            <a:pPr marL="1076325" indent="-365125">
              <a:buFont typeface="Courier New" pitchFamily="49" charset="0"/>
              <a:buChar char="o"/>
            </a:pPr>
            <a:r>
              <a:rPr lang="ru-RU" sz="2000" dirty="0" err="1" smtClean="0"/>
              <a:t>Консультаційні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послуги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…</a:t>
            </a:r>
            <a:endParaRPr lang="ru-RU" sz="2000" dirty="0"/>
          </a:p>
        </p:txBody>
      </p:sp>
      <p:pic>
        <p:nvPicPr>
          <p:cNvPr id="1026" name="Picture 2" descr="ECO-UNESC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9110855" cy="159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411" y="188640"/>
            <a:ext cx="7103590" cy="172819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9900"/>
                </a:solidFill>
              </a:rPr>
              <a:t>Молодь та </a:t>
            </a:r>
            <a:r>
              <a:rPr lang="ru-RU" sz="3200" b="1" dirty="0" err="1">
                <a:solidFill>
                  <a:srgbClr val="009900"/>
                </a:solidFill>
              </a:rPr>
              <a:t>навколишнє</a:t>
            </a:r>
            <a:r>
              <a:rPr lang="ru-RU" sz="3200" b="1" dirty="0">
                <a:solidFill>
                  <a:srgbClr val="009900"/>
                </a:solidFill>
              </a:rPr>
              <a:t> </a:t>
            </a:r>
            <a:r>
              <a:rPr lang="ru-RU" sz="3200" b="1" dirty="0" err="1">
                <a:solidFill>
                  <a:srgbClr val="009900"/>
                </a:solidFill>
              </a:rPr>
              <a:t>середовище</a:t>
            </a:r>
            <a:r>
              <a:rPr lang="ru-RU" sz="3200" b="1" dirty="0">
                <a:solidFill>
                  <a:srgbClr val="009900"/>
                </a:solidFill>
              </a:rPr>
              <a:t> </a:t>
            </a:r>
            <a:r>
              <a:rPr lang="ru-RU" sz="3200" b="1" dirty="0" err="1" smtClean="0">
                <a:solidFill>
                  <a:srgbClr val="009900"/>
                </a:solidFill>
              </a:rPr>
              <a:t>Європи</a:t>
            </a:r>
            <a:r>
              <a:rPr lang="ru-RU" sz="3200" b="1" dirty="0" smtClean="0">
                <a:solidFill>
                  <a:srgbClr val="009900"/>
                </a:solidFill>
              </a:rPr>
              <a:t> (</a:t>
            </a:r>
            <a:r>
              <a:rPr lang="en-US" sz="3200" b="1" dirty="0">
                <a:solidFill>
                  <a:srgbClr val="009900"/>
                </a:solidFill>
              </a:rPr>
              <a:t>Youth and Environment </a:t>
            </a:r>
            <a:r>
              <a:rPr lang="en-US" sz="3200" b="1" dirty="0" smtClean="0">
                <a:solidFill>
                  <a:srgbClr val="009900"/>
                </a:solidFill>
              </a:rPr>
              <a:t>Europe</a:t>
            </a:r>
            <a:r>
              <a:rPr lang="uk-UA" sz="3200" b="1" dirty="0" smtClean="0">
                <a:solidFill>
                  <a:srgbClr val="009900"/>
                </a:solidFill>
              </a:rPr>
              <a:t>, </a:t>
            </a:r>
            <a:r>
              <a:rPr lang="ru-RU" sz="3200" b="1" dirty="0" smtClean="0">
                <a:solidFill>
                  <a:srgbClr val="009900"/>
                </a:solidFill>
              </a:rPr>
              <a:t>YEE)</a:t>
            </a:r>
            <a:br>
              <a:rPr lang="ru-RU" sz="3200" b="1" dirty="0" smtClean="0">
                <a:solidFill>
                  <a:srgbClr val="009900"/>
                </a:solidFill>
              </a:rPr>
            </a:br>
            <a:r>
              <a:rPr lang="en-US" sz="3200" b="1" dirty="0">
                <a:hlinkClick r:id="rId2"/>
              </a:rPr>
              <a:t>http://</a:t>
            </a:r>
            <a:r>
              <a:rPr lang="en-US" sz="3200" b="1" dirty="0" smtClean="0">
                <a:hlinkClick r:id="rId2"/>
              </a:rPr>
              <a:t>www.yeenet.eu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77" y="2060848"/>
            <a:ext cx="8940511" cy="4797152"/>
          </a:xfrm>
        </p:spPr>
        <p:txBody>
          <a:bodyPr>
            <a:noAutofit/>
          </a:bodyPr>
          <a:lstStyle/>
          <a:p>
            <a:r>
              <a:rPr lang="ru-RU" sz="2100" dirty="0"/>
              <a:t>П</a:t>
            </a:r>
            <a:r>
              <a:rPr lang="ru-RU" sz="2100" dirty="0" smtClean="0"/>
              <a:t>латформа </a:t>
            </a:r>
            <a:r>
              <a:rPr lang="ru-RU" sz="2100" dirty="0" err="1"/>
              <a:t>європейських</a:t>
            </a:r>
            <a:r>
              <a:rPr lang="ru-RU" sz="2100" dirty="0"/>
              <a:t> </a:t>
            </a:r>
            <a:r>
              <a:rPr lang="ru-RU" sz="2100" dirty="0" err="1"/>
              <a:t>молодіжних</a:t>
            </a:r>
            <a:r>
              <a:rPr lang="ru-RU" sz="2100" dirty="0"/>
              <a:t> </a:t>
            </a:r>
            <a:r>
              <a:rPr lang="ru-RU" sz="2100" dirty="0" err="1"/>
              <a:t>організацій</a:t>
            </a:r>
            <a:r>
              <a:rPr lang="ru-RU" sz="2100" dirty="0"/>
              <a:t>, </a:t>
            </a:r>
            <a:r>
              <a:rPr lang="ru-RU" sz="2100" dirty="0" err="1"/>
              <a:t>які</a:t>
            </a:r>
            <a:r>
              <a:rPr lang="ru-RU" sz="2100" dirty="0"/>
              <a:t> </a:t>
            </a:r>
            <a:r>
              <a:rPr lang="ru-RU" sz="2100" dirty="0" err="1"/>
              <a:t>вивчають</a:t>
            </a:r>
            <a:r>
              <a:rPr lang="ru-RU" sz="2100" dirty="0"/>
              <a:t> природу </a:t>
            </a:r>
            <a:r>
              <a:rPr lang="ru-RU" sz="2100" dirty="0" err="1"/>
              <a:t>або</a:t>
            </a:r>
            <a:r>
              <a:rPr lang="ru-RU" sz="2100" dirty="0"/>
              <a:t> активно </a:t>
            </a:r>
            <a:r>
              <a:rPr lang="ru-RU" sz="2100" dirty="0" err="1"/>
              <a:t>займаються</a:t>
            </a:r>
            <a:r>
              <a:rPr lang="ru-RU" sz="2100" dirty="0"/>
              <a:t> </a:t>
            </a:r>
            <a:r>
              <a:rPr lang="ru-RU" sz="2100" dirty="0" err="1"/>
              <a:t>захистом</a:t>
            </a:r>
            <a:r>
              <a:rPr lang="ru-RU" sz="2100" dirty="0"/>
              <a:t> </a:t>
            </a:r>
            <a:r>
              <a:rPr lang="ru-RU" sz="2100" dirty="0" err="1"/>
              <a:t>навколишнього</a:t>
            </a:r>
            <a:r>
              <a:rPr lang="ru-RU" sz="2100" dirty="0"/>
              <a:t> </a:t>
            </a:r>
            <a:r>
              <a:rPr lang="ru-RU" sz="2100" dirty="0" err="1"/>
              <a:t>середовища</a:t>
            </a:r>
            <a:r>
              <a:rPr lang="ru-RU" sz="2100" dirty="0"/>
              <a:t>. </a:t>
            </a:r>
            <a:endParaRPr lang="ru-RU" sz="2100" dirty="0" smtClean="0"/>
          </a:p>
          <a:p>
            <a:r>
              <a:rPr lang="ru-RU" sz="2100" dirty="0" err="1" smtClean="0"/>
              <a:t>Об'єднує</a:t>
            </a:r>
            <a:r>
              <a:rPr lang="ru-RU" sz="2100" dirty="0" smtClean="0"/>
              <a:t> </a:t>
            </a:r>
            <a:r>
              <a:rPr lang="ru-RU" sz="2100" dirty="0" err="1" smtClean="0"/>
              <a:t>організації-учасники</a:t>
            </a:r>
            <a:r>
              <a:rPr lang="ru-RU" sz="2100" dirty="0" smtClean="0"/>
              <a:t> з </a:t>
            </a:r>
            <a:r>
              <a:rPr lang="ru-RU" sz="2100" dirty="0"/>
              <a:t>25 </a:t>
            </a:r>
            <a:r>
              <a:rPr lang="ru-RU" sz="2100" dirty="0" err="1"/>
              <a:t>країн</a:t>
            </a:r>
            <a:r>
              <a:rPr lang="ru-RU" sz="2100" dirty="0"/>
              <a:t>. </a:t>
            </a:r>
            <a:endParaRPr lang="ru-RU" sz="2100" dirty="0" smtClean="0"/>
          </a:p>
          <a:p>
            <a:r>
              <a:rPr lang="ru-RU" sz="2100" dirty="0" smtClean="0"/>
              <a:t>Метою</a:t>
            </a:r>
            <a:r>
              <a:rPr lang="en-US" sz="2100" dirty="0" smtClean="0"/>
              <a:t> </a:t>
            </a:r>
            <a:r>
              <a:rPr lang="ru-RU" sz="2100" dirty="0"/>
              <a:t>є </a:t>
            </a:r>
            <a:r>
              <a:rPr lang="ru-RU" sz="2100" dirty="0" err="1"/>
              <a:t>заохочення</a:t>
            </a:r>
            <a:r>
              <a:rPr lang="ru-RU" sz="2100" dirty="0"/>
              <a:t> </a:t>
            </a:r>
            <a:r>
              <a:rPr lang="ru-RU" sz="2100" dirty="0" err="1"/>
              <a:t>молоді</a:t>
            </a:r>
            <a:r>
              <a:rPr lang="ru-RU" sz="2100" dirty="0"/>
              <a:t> до </a:t>
            </a:r>
            <a:r>
              <a:rPr lang="ru-RU" sz="2100" dirty="0" err="1"/>
              <a:t>участі</a:t>
            </a:r>
            <a:r>
              <a:rPr lang="ru-RU" sz="2100" dirty="0"/>
              <a:t> в </a:t>
            </a:r>
            <a:r>
              <a:rPr lang="ru-RU" sz="2100" dirty="0" err="1"/>
              <a:t>охороні</a:t>
            </a:r>
            <a:r>
              <a:rPr lang="ru-RU" sz="2100" dirty="0"/>
              <a:t> </a:t>
            </a:r>
            <a:r>
              <a:rPr lang="ru-RU" sz="2100" dirty="0" err="1" smtClean="0"/>
              <a:t>довкілля</a:t>
            </a:r>
            <a:r>
              <a:rPr lang="ru-RU" sz="2100" dirty="0" smtClean="0"/>
              <a:t> та </a:t>
            </a:r>
            <a:r>
              <a:rPr lang="ru-RU" sz="2100" dirty="0" err="1"/>
              <a:t>створення</a:t>
            </a:r>
            <a:r>
              <a:rPr lang="ru-RU" sz="2100" dirty="0"/>
              <a:t> </a:t>
            </a:r>
            <a:r>
              <a:rPr lang="ru-RU" sz="2100" dirty="0" err="1"/>
              <a:t>платформи</a:t>
            </a:r>
            <a:r>
              <a:rPr lang="ru-RU" sz="2100" dirty="0"/>
              <a:t>, де </a:t>
            </a:r>
            <a:r>
              <a:rPr lang="ru-RU" sz="2100" dirty="0" err="1" smtClean="0"/>
              <a:t>організації</a:t>
            </a:r>
            <a:r>
              <a:rPr lang="ru-RU" sz="2100" dirty="0" smtClean="0"/>
              <a:t> </a:t>
            </a:r>
            <a:r>
              <a:rPr lang="ru-RU" sz="2100" dirty="0" err="1"/>
              <a:t>можуть</a:t>
            </a:r>
            <a:r>
              <a:rPr lang="ru-RU" sz="2100" dirty="0"/>
              <a:t> </a:t>
            </a:r>
            <a:r>
              <a:rPr lang="ru-RU" sz="2100" dirty="0" err="1"/>
              <a:t>працювати</a:t>
            </a:r>
            <a:r>
              <a:rPr lang="ru-RU" sz="2100" dirty="0"/>
              <a:t> разом</a:t>
            </a:r>
            <a:r>
              <a:rPr lang="ru-RU" sz="2100" dirty="0" smtClean="0"/>
              <a:t>.</a:t>
            </a:r>
            <a:endParaRPr lang="ru-RU" sz="2100" dirty="0"/>
          </a:p>
          <a:p>
            <a:r>
              <a:rPr lang="uk-UA" sz="2100" dirty="0"/>
              <a:t>Д</a:t>
            </a:r>
            <a:r>
              <a:rPr lang="ru-RU" sz="2100" dirty="0" err="1" smtClean="0"/>
              <a:t>ає</a:t>
            </a:r>
            <a:r>
              <a:rPr lang="ru-RU" sz="2100" dirty="0" smtClean="0"/>
              <a:t> </a:t>
            </a:r>
            <a:r>
              <a:rPr lang="ru-RU" sz="2100" dirty="0" err="1"/>
              <a:t>можливість</a:t>
            </a:r>
            <a:r>
              <a:rPr lang="ru-RU" sz="2100" dirty="0"/>
              <a:t> </a:t>
            </a:r>
            <a:r>
              <a:rPr lang="ru-RU" sz="2100" dirty="0" err="1"/>
              <a:t>зв'язатися</a:t>
            </a:r>
            <a:r>
              <a:rPr lang="ru-RU" sz="2100" dirty="0"/>
              <a:t> з </a:t>
            </a:r>
            <a:r>
              <a:rPr lang="ru-RU" sz="2100" dirty="0" err="1"/>
              <a:t>іншими</a:t>
            </a:r>
            <a:r>
              <a:rPr lang="ru-RU" sz="2100" dirty="0"/>
              <a:t> </a:t>
            </a:r>
            <a:r>
              <a:rPr lang="ru-RU" sz="2100" dirty="0" err="1"/>
              <a:t>європейськими</a:t>
            </a:r>
            <a:r>
              <a:rPr lang="ru-RU" sz="2100" dirty="0"/>
              <a:t> </a:t>
            </a:r>
            <a:r>
              <a:rPr lang="ru-RU" sz="2100" dirty="0" err="1"/>
              <a:t>організаціями</a:t>
            </a:r>
            <a:r>
              <a:rPr lang="ru-RU" sz="2100" dirty="0"/>
              <a:t>, </a:t>
            </a:r>
            <a:r>
              <a:rPr lang="ru-RU" sz="2100" dirty="0" err="1"/>
              <a:t>обмінюватися</a:t>
            </a:r>
            <a:r>
              <a:rPr lang="ru-RU" sz="2100" dirty="0"/>
              <a:t> </a:t>
            </a:r>
            <a:r>
              <a:rPr lang="ru-RU" sz="2100" dirty="0" err="1"/>
              <a:t>досвідом</a:t>
            </a:r>
            <a:r>
              <a:rPr lang="ru-RU" sz="2100" dirty="0"/>
              <a:t> та </a:t>
            </a:r>
            <a:r>
              <a:rPr lang="ru-RU" sz="2100" dirty="0" err="1"/>
              <a:t>ідеями</a:t>
            </a:r>
            <a:r>
              <a:rPr lang="ru-RU" sz="2100" dirty="0"/>
              <a:t> ,</a:t>
            </a:r>
            <a:r>
              <a:rPr lang="ru-RU" sz="2100" dirty="0" smtClean="0"/>
              <a:t> </a:t>
            </a:r>
            <a:r>
              <a:rPr lang="ru-RU" sz="2100" dirty="0" err="1"/>
              <a:t>працювати</a:t>
            </a:r>
            <a:r>
              <a:rPr lang="ru-RU" sz="2100" dirty="0"/>
              <a:t> разом</a:t>
            </a:r>
            <a:r>
              <a:rPr lang="ru-RU" sz="2100" dirty="0" smtClean="0"/>
              <a:t>.</a:t>
            </a:r>
          </a:p>
          <a:p>
            <a:r>
              <a:rPr lang="ru-RU" sz="2100" dirty="0" err="1" smtClean="0"/>
              <a:t>Забезпечує</a:t>
            </a:r>
            <a:r>
              <a:rPr lang="ru-RU" sz="2100" dirty="0" smtClean="0"/>
              <a:t> </a:t>
            </a:r>
            <a:r>
              <a:rPr lang="ru-RU" sz="2100" dirty="0" err="1" smtClean="0"/>
              <a:t>підтримку</a:t>
            </a:r>
            <a:r>
              <a:rPr lang="ru-RU" sz="2100" dirty="0" smtClean="0"/>
              <a:t> </a:t>
            </a:r>
            <a:r>
              <a:rPr lang="ru-RU" sz="2100" dirty="0" err="1"/>
              <a:t>роботи</a:t>
            </a:r>
            <a:r>
              <a:rPr lang="ru-RU" sz="2100" dirty="0"/>
              <a:t> </a:t>
            </a:r>
            <a:r>
              <a:rPr lang="ru-RU" sz="2100" dirty="0" err="1"/>
              <a:t>організацій-членів</a:t>
            </a:r>
            <a:r>
              <a:rPr lang="ru-RU" sz="2100" dirty="0"/>
              <a:t>, </a:t>
            </a:r>
            <a:r>
              <a:rPr lang="ru-RU" sz="2100" dirty="0" err="1" smtClean="0"/>
              <a:t>сприяючи</a:t>
            </a:r>
            <a:r>
              <a:rPr lang="ru-RU" sz="2100" dirty="0" smtClean="0"/>
              <a:t> </a:t>
            </a:r>
            <a:r>
              <a:rPr lang="ru-RU" sz="2100" dirty="0" err="1" smtClean="0"/>
              <a:t>обміну</a:t>
            </a:r>
            <a:r>
              <a:rPr lang="ru-RU" sz="2100" dirty="0" smtClean="0"/>
              <a:t> </a:t>
            </a:r>
            <a:r>
              <a:rPr lang="ru-RU" sz="2100" dirty="0" err="1"/>
              <a:t>інформацією</a:t>
            </a:r>
            <a:r>
              <a:rPr lang="ru-RU" sz="2100" dirty="0"/>
              <a:t>, </a:t>
            </a:r>
            <a:r>
              <a:rPr lang="ru-RU" sz="2100" dirty="0" err="1"/>
              <a:t>ідеями</a:t>
            </a:r>
            <a:r>
              <a:rPr lang="ru-RU" sz="2100" dirty="0"/>
              <a:t> та </a:t>
            </a:r>
            <a:r>
              <a:rPr lang="ru-RU" sz="2100" dirty="0" err="1" smtClean="0"/>
              <a:t>досвідом</a:t>
            </a:r>
            <a:r>
              <a:rPr lang="ru-RU" sz="2100" dirty="0" smtClean="0"/>
              <a:t> через </a:t>
            </a:r>
            <a:r>
              <a:rPr lang="ru-RU" sz="2100" dirty="0" err="1" smtClean="0"/>
              <a:t>публікації</a:t>
            </a:r>
            <a:r>
              <a:rPr lang="ru-RU" sz="2100" dirty="0" smtClean="0"/>
              <a:t> та </a:t>
            </a:r>
            <a:r>
              <a:rPr lang="ru-RU" sz="2100" dirty="0" err="1" smtClean="0"/>
              <a:t>навчальні</a:t>
            </a:r>
            <a:r>
              <a:rPr lang="ru-RU" sz="2100" dirty="0" smtClean="0"/>
              <a:t> </a:t>
            </a:r>
            <a:r>
              <a:rPr lang="ru-RU" sz="2100" dirty="0" err="1" smtClean="0"/>
              <a:t>курси</a:t>
            </a:r>
            <a:r>
              <a:rPr lang="ru-RU" sz="2100" dirty="0" smtClean="0"/>
              <a:t>.</a:t>
            </a:r>
            <a:endParaRPr lang="ru-RU" sz="2100" dirty="0"/>
          </a:p>
          <a:p>
            <a:r>
              <a:rPr lang="ru-RU" sz="2100" dirty="0" err="1" smtClean="0"/>
              <a:t>Координує</a:t>
            </a:r>
            <a:r>
              <a:rPr lang="ru-RU" sz="2100" dirty="0" smtClean="0"/>
              <a:t> </a:t>
            </a:r>
            <a:r>
              <a:rPr lang="ru-RU" sz="2100" dirty="0" err="1"/>
              <a:t>діяльність</a:t>
            </a:r>
            <a:r>
              <a:rPr lang="ru-RU" sz="2100" dirty="0"/>
              <a:t> </a:t>
            </a:r>
            <a:r>
              <a:rPr lang="ru-RU" sz="2100" dirty="0" err="1"/>
              <a:t>організацій-членів</a:t>
            </a:r>
            <a:r>
              <a:rPr lang="ru-RU" sz="2100" dirty="0"/>
              <a:t> шляхом </a:t>
            </a:r>
            <a:r>
              <a:rPr lang="ru-RU" sz="2100" dirty="0" err="1"/>
              <a:t>заохочення</a:t>
            </a:r>
            <a:r>
              <a:rPr lang="ru-RU" sz="2100" dirty="0"/>
              <a:t> </a:t>
            </a:r>
            <a:r>
              <a:rPr lang="ru-RU" sz="2100" dirty="0" err="1"/>
              <a:t>безпосередньої</a:t>
            </a:r>
            <a:r>
              <a:rPr lang="ru-RU" sz="2100" dirty="0"/>
              <a:t> </a:t>
            </a:r>
            <a:r>
              <a:rPr lang="ru-RU" sz="2100" dirty="0" err="1"/>
              <a:t>співпраці</a:t>
            </a:r>
            <a:r>
              <a:rPr lang="ru-RU" sz="2100" dirty="0"/>
              <a:t> </a:t>
            </a:r>
            <a:r>
              <a:rPr lang="ru-RU" sz="2100" dirty="0" err="1"/>
              <a:t>між</a:t>
            </a:r>
            <a:r>
              <a:rPr lang="ru-RU" sz="2100" dirty="0"/>
              <a:t> особами по </a:t>
            </a:r>
            <a:r>
              <a:rPr lang="ru-RU" sz="2100" dirty="0" smtClean="0"/>
              <a:t> темах</a:t>
            </a:r>
            <a:r>
              <a:rPr lang="ru-RU" sz="2100" dirty="0"/>
              <a:t>, </a:t>
            </a:r>
            <a:r>
              <a:rPr lang="ru-RU" sz="2100" dirty="0" err="1"/>
              <a:t>що</a:t>
            </a:r>
            <a:r>
              <a:rPr lang="ru-RU" sz="2100" dirty="0"/>
              <a:t> </a:t>
            </a:r>
            <a:r>
              <a:rPr lang="ru-RU" sz="2100" dirty="0" smtClean="0"/>
              <a:t> </a:t>
            </a:r>
            <a:r>
              <a:rPr lang="ru-RU" sz="2100" dirty="0" err="1" smtClean="0"/>
              <a:t>становлять</a:t>
            </a:r>
            <a:r>
              <a:rPr lang="ru-RU" sz="2100" dirty="0" smtClean="0"/>
              <a:t> </a:t>
            </a:r>
            <a:r>
              <a:rPr lang="ru-RU" sz="2100" dirty="0" err="1"/>
              <a:t>взаємний</a:t>
            </a:r>
            <a:r>
              <a:rPr lang="ru-RU" sz="2100" dirty="0"/>
              <a:t> </a:t>
            </a:r>
            <a:r>
              <a:rPr lang="ru-RU" sz="2100" dirty="0" err="1"/>
              <a:t>інтерес</a:t>
            </a:r>
            <a:r>
              <a:rPr lang="ru-RU" sz="2100" dirty="0"/>
              <a:t>, через </a:t>
            </a:r>
            <a:r>
              <a:rPr lang="ru-RU" sz="2100" dirty="0" err="1"/>
              <a:t>європейські</a:t>
            </a:r>
            <a:r>
              <a:rPr lang="ru-RU" sz="2100" dirty="0"/>
              <a:t> </a:t>
            </a:r>
            <a:r>
              <a:rPr lang="ru-RU" sz="2100" dirty="0" err="1"/>
              <a:t>робочі</a:t>
            </a:r>
            <a:r>
              <a:rPr lang="ru-RU" sz="2100" dirty="0"/>
              <a:t> </a:t>
            </a:r>
            <a:r>
              <a:rPr lang="ru-RU" sz="2100" dirty="0" err="1"/>
              <a:t>групи</a:t>
            </a:r>
            <a:r>
              <a:rPr lang="ru-RU" sz="2100" dirty="0"/>
              <a:t> та </a:t>
            </a:r>
            <a:r>
              <a:rPr lang="ru-RU" sz="2100" dirty="0" err="1"/>
              <a:t>організовуючи</a:t>
            </a:r>
            <a:r>
              <a:rPr lang="ru-RU" sz="2100" dirty="0"/>
              <a:t> </a:t>
            </a:r>
            <a:r>
              <a:rPr lang="ru-RU" sz="2100" dirty="0" err="1"/>
              <a:t>спільні</a:t>
            </a:r>
            <a:r>
              <a:rPr lang="ru-RU" sz="2100" dirty="0"/>
              <a:t> </a:t>
            </a:r>
            <a:r>
              <a:rPr lang="ru-RU" sz="2100" dirty="0" err="1"/>
              <a:t>дії</a:t>
            </a:r>
            <a:r>
              <a:rPr lang="ru-RU" sz="2100" dirty="0"/>
              <a:t> та </a:t>
            </a:r>
            <a:r>
              <a:rPr lang="ru-RU" sz="2100" dirty="0" err="1" smtClean="0"/>
              <a:t>кампанії</a:t>
            </a:r>
            <a:r>
              <a:rPr lang="ru-RU" sz="2100" dirty="0" smtClean="0"/>
              <a:t>. </a:t>
            </a:r>
            <a:endParaRPr lang="ru-RU" sz="2100" dirty="0"/>
          </a:p>
        </p:txBody>
      </p:sp>
      <p:pic>
        <p:nvPicPr>
          <p:cNvPr id="2050" name="Picture 2" descr="YEE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" y="0"/>
            <a:ext cx="2016434" cy="16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377014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Європейський молодіжний </a:t>
            </a:r>
            <a:r>
              <a:rPr lang="uk-UA" sz="3200" b="1" dirty="0" smtClean="0"/>
              <a:t>форум (</a:t>
            </a:r>
            <a:r>
              <a:rPr lang="en-US" sz="3200" b="1" dirty="0" smtClean="0"/>
              <a:t>The </a:t>
            </a:r>
            <a:r>
              <a:rPr lang="en-US" sz="3200" b="1" dirty="0"/>
              <a:t>European Youth </a:t>
            </a:r>
            <a:r>
              <a:rPr lang="en-US" sz="3200" b="1" dirty="0" smtClean="0"/>
              <a:t>Forum</a:t>
            </a:r>
            <a:r>
              <a:rPr lang="uk-UA" sz="3200" b="1" dirty="0" smtClean="0"/>
              <a:t>, </a:t>
            </a:r>
            <a:r>
              <a:rPr lang="en-US" sz="3200" b="1" dirty="0" smtClean="0"/>
              <a:t>YFJ)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en-US" sz="3200" b="1" dirty="0">
                <a:hlinkClick r:id="rId2"/>
              </a:rPr>
              <a:t>http://</a:t>
            </a:r>
            <a:r>
              <a:rPr lang="en-US" sz="3200" b="1" dirty="0" smtClean="0">
                <a:hlinkClick r:id="rId2"/>
              </a:rPr>
              <a:t>www.youthforum.org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640960" cy="45365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Платформа </a:t>
            </a:r>
            <a:r>
              <a:rPr lang="ru-RU" dirty="0" err="1"/>
              <a:t>молодіжних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Залучаються</a:t>
            </a:r>
            <a:r>
              <a:rPr lang="ru-RU" dirty="0" smtClean="0"/>
              <a:t> </a:t>
            </a:r>
            <a:r>
              <a:rPr lang="ru-RU" dirty="0" err="1" smtClean="0"/>
              <a:t>молодіжні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інструментом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надаються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, </a:t>
            </a:r>
            <a:r>
              <a:rPr lang="ru-RU" dirty="0" err="1" smtClean="0"/>
              <a:t>заохочується</a:t>
            </a:r>
            <a:r>
              <a:rPr lang="ru-RU" dirty="0" smtClean="0"/>
              <a:t>, </a:t>
            </a:r>
            <a:r>
              <a:rPr lang="ru-RU" dirty="0" err="1" smtClean="0"/>
              <a:t>залучається</a:t>
            </a:r>
            <a:r>
              <a:rPr lang="ru-RU" dirty="0" smtClean="0"/>
              <a:t>, </a:t>
            </a:r>
            <a:r>
              <a:rPr lang="ru-RU" dirty="0" err="1" smtClean="0"/>
              <a:t>представляється</a:t>
            </a:r>
            <a:r>
              <a:rPr lang="ru-RU" dirty="0" smtClean="0"/>
              <a:t> та </a:t>
            </a:r>
            <a:r>
              <a:rPr lang="ru-RU" dirty="0" err="1" smtClean="0"/>
              <a:t>підтримується</a:t>
            </a:r>
            <a:r>
              <a:rPr lang="ru-RU" dirty="0" smtClean="0"/>
              <a:t>  молодь.</a:t>
            </a:r>
          </a:p>
          <a:p>
            <a:r>
              <a:rPr lang="ru-RU" dirty="0" err="1" smtClean="0"/>
              <a:t>Об'єднує</a:t>
            </a:r>
            <a:r>
              <a:rPr lang="ru-RU" dirty="0" smtClean="0"/>
              <a:t> </a:t>
            </a:r>
            <a:r>
              <a:rPr lang="ru-RU" dirty="0"/>
              <a:t>десятки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людей з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err="1"/>
              <a:t>організованих</a:t>
            </a:r>
            <a:r>
              <a:rPr lang="ru-RU" dirty="0"/>
              <a:t> для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спільних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Молодіжний</a:t>
            </a:r>
            <a:r>
              <a:rPr lang="ru-RU" dirty="0"/>
              <a:t> форум </a:t>
            </a:r>
            <a:r>
              <a:rPr lang="ru-RU" dirty="0" err="1"/>
              <a:t>працює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надати</a:t>
            </a:r>
            <a:r>
              <a:rPr lang="ru-RU" dirty="0"/>
              <a:t> молодим людям </a:t>
            </a:r>
            <a:r>
              <a:rPr lang="ru-RU" dirty="0" err="1"/>
              <a:t>змогу</a:t>
            </a:r>
            <a:r>
              <a:rPr lang="ru-RU" dirty="0"/>
              <a:t> активно </a:t>
            </a:r>
            <a:r>
              <a:rPr lang="ru-RU" dirty="0" err="1"/>
              <a:t>брати</a:t>
            </a:r>
            <a:r>
              <a:rPr lang="ru-RU" dirty="0"/>
              <a:t> участь у </a:t>
            </a:r>
            <a:r>
              <a:rPr lang="ru-RU" dirty="0" err="1"/>
              <a:t>суспільстві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покращити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представляючи</a:t>
            </a:r>
            <a:r>
              <a:rPr lang="ru-RU" dirty="0"/>
              <a:t> і </a:t>
            </a:r>
            <a:r>
              <a:rPr lang="ru-RU" dirty="0" err="1"/>
              <a:t>виступаючи</a:t>
            </a:r>
            <a:r>
              <a:rPr lang="ru-RU" dirty="0"/>
              <a:t> за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/>
              <a:t>потреби та </a:t>
            </a:r>
            <a:r>
              <a:rPr lang="ru-RU" dirty="0" err="1" smtClean="0"/>
              <a:t>інтереси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невизначеному</a:t>
            </a:r>
            <a:r>
              <a:rPr lang="ru-RU" dirty="0"/>
              <a:t> </a:t>
            </a:r>
            <a:r>
              <a:rPr lang="ru-RU" dirty="0" err="1"/>
              <a:t>політичному</a:t>
            </a:r>
            <a:r>
              <a:rPr lang="ru-RU" dirty="0"/>
              <a:t> та </a:t>
            </a:r>
            <a:r>
              <a:rPr lang="ru-RU" dirty="0" err="1"/>
              <a:t>соціальному</a:t>
            </a:r>
            <a:r>
              <a:rPr lang="ru-RU" dirty="0"/>
              <a:t> </a:t>
            </a:r>
            <a:r>
              <a:rPr lang="ru-RU" dirty="0" err="1"/>
              <a:t>контексті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молодь,  </a:t>
            </a:r>
            <a:r>
              <a:rPr lang="ru-RU" dirty="0" smtClean="0"/>
              <a:t>молодь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/>
              <a:t>бути </a:t>
            </a:r>
            <a:r>
              <a:rPr lang="ru-RU" dirty="0" err="1" smtClean="0"/>
              <a:t>потужним</a:t>
            </a:r>
            <a:r>
              <a:rPr lang="ru-RU" dirty="0" smtClean="0"/>
              <a:t> </a:t>
            </a:r>
            <a:r>
              <a:rPr lang="ru-RU" dirty="0" err="1" smtClean="0"/>
              <a:t>каталізатором</a:t>
            </a:r>
            <a:r>
              <a:rPr lang="ru-RU" dirty="0" smtClean="0"/>
              <a:t> </a:t>
            </a:r>
            <a:r>
              <a:rPr lang="ru-RU" dirty="0" err="1"/>
              <a:t>позитивних</a:t>
            </a:r>
            <a:r>
              <a:rPr lang="ru-RU" dirty="0"/>
              <a:t> </a:t>
            </a:r>
            <a:r>
              <a:rPr lang="ru-RU" dirty="0" err="1"/>
              <a:t>зрушень</a:t>
            </a:r>
            <a:r>
              <a:rPr lang="ru-RU" dirty="0"/>
              <a:t> та </a:t>
            </a:r>
            <a:r>
              <a:rPr lang="ru-RU" dirty="0" err="1"/>
              <a:t>сприяти</a:t>
            </a:r>
            <a:r>
              <a:rPr lang="ru-RU" dirty="0"/>
              <a:t> </a:t>
            </a:r>
            <a:r>
              <a:rPr lang="ru-RU" dirty="0" err="1"/>
              <a:t>інноваційним</a:t>
            </a:r>
            <a:r>
              <a:rPr lang="ru-RU" dirty="0"/>
              <a:t> </a:t>
            </a:r>
            <a:r>
              <a:rPr lang="ru-RU" dirty="0" err="1"/>
              <a:t>рішенням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проблем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://www.youthforum.org/wp-content/themes/blank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5656" cy="16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336600"/>
                </a:solidFill>
              </a:rPr>
              <a:t>Хто піддається ризику зміни клімату?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/>
          <a:stretch/>
        </p:blipFill>
        <p:spPr bwMode="auto">
          <a:xfrm>
            <a:off x="1259632" y="1054346"/>
            <a:ext cx="6552728" cy="57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054346"/>
            <a:ext cx="280831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Бідні верстви населення, жінки, діти та літні люди</a:t>
            </a:r>
            <a:endParaRPr lang="uk-UA" b="1" dirty="0">
              <a:solidFill>
                <a:srgbClr val="33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1054346"/>
            <a:ext cx="374441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Люди, які працюють назовні та люди з хронічними захворюваннями</a:t>
            </a:r>
            <a:endParaRPr lang="uk-UA" b="1" dirty="0">
              <a:solidFill>
                <a:srgbClr val="33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5859019"/>
            <a:ext cx="420673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Жителі мегаполісів, островів, країн, що розвиваються, а також прибережних, гірських та полярних регіонів</a:t>
            </a:r>
            <a:endParaRPr lang="uk-UA" b="1" dirty="0">
              <a:solidFill>
                <a:srgbClr val="33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6370" y="5873312"/>
            <a:ext cx="234026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Країни із вразливою системою охорони здоров'я </a:t>
            </a:r>
            <a:endParaRPr lang="uk-UA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52927" cy="2578298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009900"/>
                </a:solidFill>
              </a:rPr>
              <a:t>Волонтери ООН</a:t>
            </a:r>
            <a:br>
              <a:rPr lang="uk-UA" sz="4000" b="1" dirty="0" smtClean="0">
                <a:solidFill>
                  <a:srgbClr val="009900"/>
                </a:solidFill>
              </a:rPr>
            </a:br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www.un.org.ua/ua/informatsiinyi-tsentr/oon-ta-molod/3664-un-volunteers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або</a:t>
            </a:r>
            <a:br>
              <a:rPr lang="uk-UA" sz="3600" dirty="0" smtClean="0"/>
            </a:br>
            <a:r>
              <a:rPr lang="en-US" sz="3600" dirty="0">
                <a:hlinkClick r:id="rId3"/>
              </a:rPr>
              <a:t>https://www.unv.org</a:t>
            </a:r>
            <a:r>
              <a:rPr lang="en-US" sz="3600" dirty="0" smtClean="0">
                <a:hlinkClick r:id="rId3"/>
              </a:rPr>
              <a:t>/</a:t>
            </a:r>
            <a:r>
              <a:rPr lang="uk-UA" sz="3600" dirty="0" smtClean="0"/>
              <a:t>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244827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Програма</a:t>
            </a:r>
            <a:r>
              <a:rPr lang="en-US" sz="2800" dirty="0" smtClean="0"/>
              <a:t> </a:t>
            </a:r>
            <a:r>
              <a:rPr lang="ru-RU" sz="2800" dirty="0" err="1"/>
              <a:t>діє</a:t>
            </a:r>
            <a:r>
              <a:rPr lang="ru-RU" sz="2800" dirty="0"/>
              <a:t> </a:t>
            </a:r>
            <a:r>
              <a:rPr lang="ru-RU" sz="2800" dirty="0" smtClean="0"/>
              <a:t>у </a:t>
            </a:r>
            <a:r>
              <a:rPr lang="ru-RU" sz="2800" dirty="0" err="1" smtClean="0"/>
              <a:t>приблизно</a:t>
            </a:r>
            <a:r>
              <a:rPr lang="ru-RU" sz="2800" dirty="0" smtClean="0"/>
              <a:t> </a:t>
            </a:r>
            <a:r>
              <a:rPr lang="ru-RU" sz="2800" dirty="0"/>
              <a:t>130 </a:t>
            </a:r>
            <a:r>
              <a:rPr lang="ru-RU" sz="2800" dirty="0" err="1"/>
              <a:t>країн</a:t>
            </a:r>
            <a:r>
              <a:rPr lang="ru-RU" sz="2800" dirty="0"/>
              <a:t> </a:t>
            </a:r>
            <a:r>
              <a:rPr lang="ru-RU" sz="2800" dirty="0" err="1"/>
              <a:t>щороку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err="1" smtClean="0"/>
              <a:t>Сприяє</a:t>
            </a:r>
            <a:r>
              <a:rPr lang="ru-RU" sz="2800" dirty="0" smtClean="0"/>
              <a:t> </a:t>
            </a:r>
            <a:r>
              <a:rPr lang="ru-RU" sz="2800" dirty="0"/>
              <a:t>миру та </a:t>
            </a:r>
            <a:r>
              <a:rPr lang="ru-RU" sz="2800" dirty="0" err="1"/>
              <a:t>розвитку</a:t>
            </a:r>
            <a:r>
              <a:rPr lang="ru-RU" sz="2800" dirty="0"/>
              <a:t> через </a:t>
            </a:r>
            <a:r>
              <a:rPr lang="ru-RU" sz="2800" dirty="0" err="1" smtClean="0"/>
              <a:t>волонтерство</a:t>
            </a:r>
            <a:r>
              <a:rPr lang="ru-RU" sz="2800" dirty="0" smtClean="0"/>
              <a:t>  </a:t>
            </a:r>
            <a:r>
              <a:rPr lang="ru-RU" sz="2800" dirty="0"/>
              <a:t>у </a:t>
            </a:r>
            <a:r>
              <a:rPr lang="ru-RU" sz="2800" dirty="0" err="1"/>
              <a:t>всьому</a:t>
            </a:r>
            <a:r>
              <a:rPr lang="ru-RU" sz="2800" dirty="0"/>
              <a:t> </a:t>
            </a:r>
            <a:r>
              <a:rPr lang="ru-RU" sz="2800" dirty="0" err="1"/>
              <a:t>світі</a:t>
            </a:r>
            <a:r>
              <a:rPr lang="ru-RU" sz="28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r="67728" b="69692"/>
          <a:stretch/>
        </p:blipFill>
        <p:spPr bwMode="auto">
          <a:xfrm>
            <a:off x="395536" y="2852936"/>
            <a:ext cx="3147646" cy="9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38138"/>
          </a:xfrm>
        </p:spPr>
        <p:txBody>
          <a:bodyPr>
            <a:noAutofit/>
          </a:bodyPr>
          <a:lstStyle/>
          <a:p>
            <a:r>
              <a:rPr lang="ru-RU" sz="3000" b="1" dirty="0" err="1" smtClean="0">
                <a:solidFill>
                  <a:srgbClr val="009900"/>
                </a:solidFill>
              </a:rPr>
              <a:t>Конвенц</a:t>
            </a:r>
            <a:r>
              <a:rPr lang="uk-UA" sz="3000" b="1" dirty="0" err="1" smtClean="0">
                <a:solidFill>
                  <a:srgbClr val="009900"/>
                </a:solidFill>
              </a:rPr>
              <a:t>ія</a:t>
            </a:r>
            <a:r>
              <a:rPr lang="uk-UA" sz="3000" b="1" dirty="0" smtClean="0">
                <a:solidFill>
                  <a:srgbClr val="009900"/>
                </a:solidFill>
              </a:rPr>
              <a:t> ООН про зміну клімату та участь молоді</a:t>
            </a:r>
            <a:endParaRPr lang="ru-RU" sz="3000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53136"/>
            <a:ext cx="8445624" cy="1872208"/>
          </a:xfrm>
        </p:spPr>
        <p:txBody>
          <a:bodyPr>
            <a:normAutofit/>
          </a:bodyPr>
          <a:lstStyle/>
          <a:p>
            <a:pPr algn="just"/>
            <a:r>
              <a:rPr lang="uk-UA" sz="2400" u="sng" dirty="0"/>
              <a:t>Україна в коаліції неурядових екологічних організацій (</a:t>
            </a:r>
            <a:r>
              <a:rPr lang="uk-UA" sz="2400" u="sng" dirty="0" err="1"/>
              <a:t>Climate</a:t>
            </a:r>
            <a:r>
              <a:rPr lang="uk-UA" sz="2400" u="sng" dirty="0"/>
              <a:t> </a:t>
            </a:r>
            <a:r>
              <a:rPr lang="uk-UA" sz="2400" u="sng" dirty="0" err="1"/>
              <a:t>Action</a:t>
            </a:r>
            <a:r>
              <a:rPr lang="uk-UA" sz="2400" u="sng" dirty="0"/>
              <a:t> </a:t>
            </a:r>
            <a:r>
              <a:rPr lang="uk-UA" sz="2400" u="sng" dirty="0" err="1"/>
              <a:t>Network</a:t>
            </a:r>
            <a:r>
              <a:rPr lang="uk-UA" sz="2400" u="sng" dirty="0"/>
              <a:t>), які активно долучаються до роботи сесій UNFCCC, представлена 5 громадськими організаціями, лише одна з них 1 </a:t>
            </a:r>
            <a:r>
              <a:rPr lang="uk-UA" sz="2400" u="sng" dirty="0" smtClean="0"/>
              <a:t>молодіжна</a:t>
            </a:r>
            <a:endParaRPr lang="ru-RU" sz="2400" u="sng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6" y="1124744"/>
            <a:ext cx="62960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060848"/>
            <a:ext cx="88924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00"/>
                </a:solidFill>
              </a:rPr>
              <a:t>Мережа </a:t>
            </a:r>
            <a:r>
              <a:rPr lang="ru-RU" sz="2800" b="1" dirty="0" err="1">
                <a:solidFill>
                  <a:srgbClr val="009900"/>
                </a:solidFill>
              </a:rPr>
              <a:t>протидії</a:t>
            </a:r>
            <a:r>
              <a:rPr lang="ru-RU" sz="2800" b="1" dirty="0">
                <a:solidFill>
                  <a:srgbClr val="009900"/>
                </a:solidFill>
              </a:rPr>
              <a:t> </a:t>
            </a:r>
            <a:r>
              <a:rPr lang="ru-RU" sz="2800" b="1" dirty="0" err="1">
                <a:solidFill>
                  <a:srgbClr val="009900"/>
                </a:solidFill>
              </a:rPr>
              <a:t>клімату</a:t>
            </a:r>
            <a:r>
              <a:rPr lang="ru-RU" sz="2800" b="1" dirty="0">
                <a:solidFill>
                  <a:srgbClr val="009900"/>
                </a:solidFill>
              </a:rPr>
              <a:t> </a:t>
            </a:r>
            <a:r>
              <a:rPr lang="ru-RU" sz="2800" b="1" dirty="0" smtClean="0">
                <a:solidFill>
                  <a:srgbClr val="009900"/>
                </a:solidFill>
              </a:rPr>
              <a:t>(</a:t>
            </a:r>
            <a:r>
              <a:rPr lang="en-US" sz="2800" b="1" dirty="0">
                <a:solidFill>
                  <a:srgbClr val="009900"/>
                </a:solidFill>
              </a:rPr>
              <a:t>The Climate Action </a:t>
            </a:r>
            <a:r>
              <a:rPr lang="en-US" sz="2800" b="1" dirty="0" smtClean="0">
                <a:solidFill>
                  <a:srgbClr val="009900"/>
                </a:solidFill>
              </a:rPr>
              <a:t>Network)</a:t>
            </a:r>
            <a:endParaRPr lang="uk-UA" sz="2800" b="1" dirty="0" smtClean="0">
              <a:solidFill>
                <a:srgbClr val="009900"/>
              </a:solidFill>
            </a:endParaRPr>
          </a:p>
          <a:p>
            <a:pPr algn="ctr"/>
            <a:r>
              <a:rPr lang="uk-UA" sz="2800" u="sng" dirty="0">
                <a:hlinkClick r:id="rId3"/>
              </a:rPr>
              <a:t>http://climatenetwork.org</a:t>
            </a:r>
            <a:endParaRPr lang="uk-UA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uk-UA" sz="2400" dirty="0"/>
              <a:t>В</a:t>
            </a:r>
            <a:r>
              <a:rPr lang="ru-RU" sz="2400" dirty="0" err="1" smtClean="0"/>
              <a:t>сесвітня</a:t>
            </a:r>
            <a:r>
              <a:rPr lang="ru-RU" sz="2400" dirty="0" smtClean="0"/>
              <a:t> </a:t>
            </a:r>
            <a:r>
              <a:rPr lang="ru-RU" sz="2400" dirty="0"/>
              <a:t>мережа,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налічує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1100 </a:t>
            </a:r>
            <a:r>
              <a:rPr lang="ru-RU" sz="2400" dirty="0" smtClean="0"/>
              <a:t> </a:t>
            </a:r>
            <a:r>
              <a:rPr lang="ru-RU" sz="2400" dirty="0" err="1" smtClean="0"/>
              <a:t>неурядових</a:t>
            </a:r>
            <a:r>
              <a:rPr lang="ru-RU" sz="2400" dirty="0" smtClean="0"/>
              <a:t> </a:t>
            </a:r>
            <a:r>
              <a:rPr lang="ru-RU" sz="2400" dirty="0" err="1"/>
              <a:t>організацій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ніж</a:t>
            </a:r>
            <a:r>
              <a:rPr lang="ru-RU" sz="2400" dirty="0"/>
              <a:t> 120 </a:t>
            </a:r>
            <a:r>
              <a:rPr lang="ru-RU" sz="2400" dirty="0" err="1"/>
              <a:t>країнах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працюють</a:t>
            </a:r>
            <a:r>
              <a:rPr lang="ru-RU" sz="2400" dirty="0"/>
              <a:t> над </a:t>
            </a:r>
            <a:r>
              <a:rPr lang="ru-RU" sz="2400" dirty="0" err="1"/>
              <a:t>популяризацією</a:t>
            </a:r>
            <a:r>
              <a:rPr lang="ru-RU" sz="2400" dirty="0"/>
              <a:t> </a:t>
            </a:r>
            <a:r>
              <a:rPr lang="ru-RU" sz="2400" dirty="0" err="1"/>
              <a:t>державних</a:t>
            </a:r>
            <a:r>
              <a:rPr lang="ru-RU" sz="2400" dirty="0"/>
              <a:t> та </a:t>
            </a:r>
            <a:r>
              <a:rPr lang="ru-RU" sz="2400" dirty="0" err="1"/>
              <a:t>індивідуальних</a:t>
            </a:r>
            <a:r>
              <a:rPr lang="ru-RU" sz="2400" dirty="0"/>
              <a:t> </a:t>
            </a:r>
            <a:r>
              <a:rPr lang="ru-RU" sz="2400" dirty="0" err="1"/>
              <a:t>заходів</a:t>
            </a:r>
            <a:r>
              <a:rPr lang="ru-RU" sz="2400" dirty="0"/>
              <a:t>, </a:t>
            </a:r>
            <a:r>
              <a:rPr lang="ru-RU" sz="2400" dirty="0" err="1"/>
              <a:t>спрямованих</a:t>
            </a:r>
            <a:r>
              <a:rPr lang="ru-RU" sz="2400" dirty="0"/>
              <a:t> на </a:t>
            </a:r>
            <a:r>
              <a:rPr lang="ru-RU" sz="2400" dirty="0" err="1" smtClean="0"/>
              <a:t>зменшення</a:t>
            </a:r>
            <a:r>
              <a:rPr lang="ru-RU" sz="2400" dirty="0" smtClean="0"/>
              <a:t> </a:t>
            </a:r>
            <a:r>
              <a:rPr lang="ru-RU" sz="2400" dirty="0" err="1"/>
              <a:t>впливу</a:t>
            </a:r>
            <a:r>
              <a:rPr lang="ru-RU" sz="2400" dirty="0"/>
              <a:t> </a:t>
            </a:r>
            <a:r>
              <a:rPr lang="ru-RU" sz="2400" dirty="0" err="1" smtClean="0"/>
              <a:t>клімату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73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527" y="2725320"/>
            <a:ext cx="2907904" cy="15647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2794" y="2567889"/>
            <a:ext cx="3249477" cy="17222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1161770"/>
            <a:ext cx="914400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Офіс Комісіонера з питань сталого розвитку та майбутніх поколінь (Гіблартар)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898932"/>
            <a:ext cx="9144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u="sng">
                <a:solidFill>
                  <a:srgbClr val="FFFFFF"/>
                </a:solidFill>
                <a:latin typeface="Open Sans"/>
              </a:rPr>
              <a:t>https://www.futuregenerations.gi/</a:t>
            </a:r>
          </a:p>
        </p:txBody>
      </p:sp>
    </p:spTree>
    <p:extLst>
      <p:ext uri="{BB962C8B-B14F-4D97-AF65-F5344CB8AC3E}">
        <p14:creationId xmlns:p14="http://schemas.microsoft.com/office/powerpoint/2010/main" val="6759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086" y="2840877"/>
            <a:ext cx="3486728" cy="1176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5251" y="2597070"/>
            <a:ext cx="2949961" cy="19676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456" y="1425108"/>
            <a:ext cx="893108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F63A8"/>
                </a:solidFill>
                <a:latin typeface="Open Sans Bold"/>
              </a:rPr>
              <a:t>Освіта в інтересах сталого розвитку, Німмечина (Bildung für nachhaltige Entwicklung (BNE)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06456" y="4814888"/>
            <a:ext cx="9144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u="sng">
                <a:solidFill>
                  <a:srgbClr val="0F63A8"/>
                </a:solidFill>
                <a:latin typeface="Open Sans"/>
              </a:rPr>
              <a:t>https://www.bne-portal.de</a:t>
            </a:r>
          </a:p>
        </p:txBody>
      </p:sp>
    </p:spTree>
    <p:extLst>
      <p:ext uri="{BB962C8B-B14F-4D97-AF65-F5344CB8AC3E}">
        <p14:creationId xmlns:p14="http://schemas.microsoft.com/office/powerpoint/2010/main" val="21322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33" r="290" b="833"/>
          <a:stretch>
            <a:fillRect/>
          </a:stretch>
        </p:blipFill>
        <p:spPr>
          <a:xfrm>
            <a:off x="1177834" y="857250"/>
            <a:ext cx="6954053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57250"/>
            <a:ext cx="6684228" cy="574159"/>
            <a:chOff x="0" y="0"/>
            <a:chExt cx="4522169" cy="388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2169" cy="388443"/>
            </a:xfrm>
            <a:custGeom>
              <a:avLst/>
              <a:gdLst/>
              <a:ahLst/>
              <a:cxnLst/>
              <a:rect l="l" t="t" r="r" b="b"/>
              <a:pathLst>
                <a:path w="4522169" h="388443">
                  <a:moveTo>
                    <a:pt x="0" y="0"/>
                  </a:moveTo>
                  <a:lnTo>
                    <a:pt x="4522169" y="0"/>
                  </a:lnTo>
                  <a:lnTo>
                    <a:pt x="4522169" y="388443"/>
                  </a:lnTo>
                  <a:lnTo>
                    <a:pt x="0" y="388443"/>
                  </a:lnTo>
                  <a:close/>
                </a:path>
              </a:pathLst>
            </a:custGeom>
            <a:solidFill>
              <a:srgbClr val="0F63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459772" y="1695559"/>
            <a:ext cx="2828925" cy="356841"/>
            <a:chOff x="0" y="0"/>
            <a:chExt cx="1913890" cy="2414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41418"/>
            </a:xfrm>
            <a:custGeom>
              <a:avLst/>
              <a:gdLst/>
              <a:ahLst/>
              <a:cxnLst/>
              <a:rect l="l" t="t" r="r" b="b"/>
              <a:pathLst>
                <a:path w="1913890" h="241418">
                  <a:moveTo>
                    <a:pt x="0" y="0"/>
                  </a:moveTo>
                  <a:lnTo>
                    <a:pt x="1913890" y="0"/>
                  </a:lnTo>
                  <a:lnTo>
                    <a:pt x="1913890" y="241418"/>
                  </a:lnTo>
                  <a:lnTo>
                    <a:pt x="0" y="24141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59772" y="2114785"/>
            <a:ext cx="2828925" cy="225263"/>
            <a:chOff x="0" y="0"/>
            <a:chExt cx="1913890" cy="15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0" y="942340"/>
            <a:ext cx="644265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FFFFFF"/>
                </a:solidFill>
                <a:latin typeface="Open Sans Bold"/>
              </a:rPr>
              <a:t>2015-2019: Глобальна програма дій з ОСР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9772" y="1775396"/>
            <a:ext cx="2502248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Стратегічних документів щодо ОСР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7666" y="2161931"/>
            <a:ext cx="703660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Програми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046650" y="2340048"/>
            <a:ext cx="3636340" cy="225263"/>
            <a:chOff x="0" y="0"/>
            <a:chExt cx="246014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56065" y="1939769"/>
            <a:ext cx="3636340" cy="225263"/>
            <a:chOff x="0" y="0"/>
            <a:chExt cx="2460141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610400" y="2734340"/>
            <a:ext cx="3636340" cy="225263"/>
            <a:chOff x="0" y="0"/>
            <a:chExt cx="2460141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4607" y="2734340"/>
            <a:ext cx="2828925" cy="225263"/>
            <a:chOff x="0" y="0"/>
            <a:chExt cx="1913890" cy="152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2621988" y="2748388"/>
            <a:ext cx="135560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Навчальні заклади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982411" y="2959603"/>
            <a:ext cx="3636340" cy="225263"/>
            <a:chOff x="0" y="0"/>
            <a:chExt cx="2460141" cy="152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5714" y="3184866"/>
            <a:ext cx="875182" cy="225263"/>
            <a:chOff x="0" y="0"/>
            <a:chExt cx="592098" cy="152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92098" cy="152400"/>
            </a:xfrm>
            <a:custGeom>
              <a:avLst/>
              <a:gdLst/>
              <a:ahLst/>
              <a:cxnLst/>
              <a:rect l="l" t="t" r="r" b="b"/>
              <a:pathLst>
                <a:path w="592098" h="152400">
                  <a:moveTo>
                    <a:pt x="0" y="0"/>
                  </a:moveTo>
                  <a:lnTo>
                    <a:pt x="592098" y="0"/>
                  </a:lnTo>
                  <a:lnTo>
                    <a:pt x="59209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884566" y="3232011"/>
            <a:ext cx="38873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Учнів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84566" y="3893480"/>
            <a:ext cx="117760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Молодих лідерів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046650" y="4071597"/>
            <a:ext cx="3636340" cy="225263"/>
            <a:chOff x="0" y="0"/>
            <a:chExt cx="2460141" cy="152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2884566" y="3814912"/>
            <a:ext cx="1263356" cy="256685"/>
            <a:chOff x="0" y="0"/>
            <a:chExt cx="1980905" cy="4024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80905" cy="402475"/>
            </a:xfrm>
            <a:custGeom>
              <a:avLst/>
              <a:gdLst/>
              <a:ahLst/>
              <a:cxnLst/>
              <a:rect l="l" t="t" r="r" b="b"/>
              <a:pathLst>
                <a:path w="1980905" h="402475">
                  <a:moveTo>
                    <a:pt x="0" y="0"/>
                  </a:moveTo>
                  <a:lnTo>
                    <a:pt x="1980905" y="0"/>
                  </a:lnTo>
                  <a:lnTo>
                    <a:pt x="1980905" y="402475"/>
                  </a:lnTo>
                  <a:lnTo>
                    <a:pt x="0" y="4024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2884566" y="3844671"/>
            <a:ext cx="117760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Молодих лідерів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982411" y="3410129"/>
            <a:ext cx="693815" cy="225263"/>
            <a:chOff x="0" y="0"/>
            <a:chExt cx="469395" cy="152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69395" cy="152400"/>
            </a:xfrm>
            <a:custGeom>
              <a:avLst/>
              <a:gdLst/>
              <a:ahLst/>
              <a:cxnLst/>
              <a:rect l="l" t="t" r="r" b="b"/>
              <a:pathLst>
                <a:path w="469395" h="152400">
                  <a:moveTo>
                    <a:pt x="0" y="0"/>
                  </a:moveTo>
                  <a:lnTo>
                    <a:pt x="469395" y="0"/>
                  </a:lnTo>
                  <a:lnTo>
                    <a:pt x="46939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2056065" y="4540994"/>
            <a:ext cx="693815" cy="225263"/>
            <a:chOff x="0" y="0"/>
            <a:chExt cx="469395" cy="152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69395" cy="152400"/>
            </a:xfrm>
            <a:custGeom>
              <a:avLst/>
              <a:gdLst/>
              <a:ahLst/>
              <a:cxnLst/>
              <a:rect l="l" t="t" r="r" b="b"/>
              <a:pathLst>
                <a:path w="469395" h="152400">
                  <a:moveTo>
                    <a:pt x="0" y="0"/>
                  </a:moveTo>
                  <a:lnTo>
                    <a:pt x="469395" y="0"/>
                  </a:lnTo>
                  <a:lnTo>
                    <a:pt x="46939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2799986" y="4329779"/>
            <a:ext cx="117760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Молодих лідерів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730701" y="4315732"/>
            <a:ext cx="1697868" cy="225263"/>
            <a:chOff x="0" y="0"/>
            <a:chExt cx="1148681" cy="152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48681" cy="152400"/>
            </a:xfrm>
            <a:custGeom>
              <a:avLst/>
              <a:gdLst/>
              <a:ahLst/>
              <a:cxnLst/>
              <a:rect l="l" t="t" r="r" b="b"/>
              <a:pathLst>
                <a:path w="1148681" h="152400">
                  <a:moveTo>
                    <a:pt x="0" y="0"/>
                  </a:moveTo>
                  <a:lnTo>
                    <a:pt x="1148681" y="0"/>
                  </a:lnTo>
                  <a:lnTo>
                    <a:pt x="114868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2835714" y="4236911"/>
            <a:ext cx="137360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Молодих лідерів </a:t>
            </a:r>
          </a:p>
          <a:p>
            <a:pPr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пройшли навчання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698239" y="3213173"/>
            <a:ext cx="3556851" cy="422219"/>
            <a:chOff x="0" y="0"/>
            <a:chExt cx="2460141" cy="29203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60141" cy="292033"/>
            </a:xfrm>
            <a:custGeom>
              <a:avLst/>
              <a:gdLst/>
              <a:ahLst/>
              <a:cxnLst/>
              <a:rect l="l" t="t" r="r" b="b"/>
              <a:pathLst>
                <a:path w="2460141" h="292033">
                  <a:moveTo>
                    <a:pt x="0" y="0"/>
                  </a:moveTo>
                  <a:lnTo>
                    <a:pt x="2460141" y="0"/>
                  </a:lnTo>
                  <a:lnTo>
                    <a:pt x="2460141" y="292033"/>
                  </a:lnTo>
                  <a:lnTo>
                    <a:pt x="0" y="29203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5745272" y="3232011"/>
            <a:ext cx="1731392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Викладачів-вихователів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4905803" y="3429000"/>
            <a:ext cx="3556851" cy="220339"/>
            <a:chOff x="0" y="0"/>
            <a:chExt cx="2460141" cy="1524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460141" cy="152400"/>
            </a:xfrm>
            <a:custGeom>
              <a:avLst/>
              <a:gdLst/>
              <a:ahLst/>
              <a:cxnLst/>
              <a:rect l="l" t="t" r="r" b="b"/>
              <a:pathLst>
                <a:path w="2460141" h="152400">
                  <a:moveTo>
                    <a:pt x="0" y="0"/>
                  </a:moveTo>
                  <a:lnTo>
                    <a:pt x="2460141" y="0"/>
                  </a:lnTo>
                  <a:lnTo>
                    <a:pt x="246014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5513532" y="3685604"/>
            <a:ext cx="2653680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Навчальних закладів для викладачів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5444138" y="3674018"/>
            <a:ext cx="2480181" cy="220339"/>
            <a:chOff x="0" y="0"/>
            <a:chExt cx="1715448" cy="152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715448" cy="152400"/>
            </a:xfrm>
            <a:custGeom>
              <a:avLst/>
              <a:gdLst/>
              <a:ahLst/>
              <a:cxnLst/>
              <a:rect l="l" t="t" r="r" b="b"/>
              <a:pathLst>
                <a:path w="1715448" h="152400">
                  <a:moveTo>
                    <a:pt x="0" y="0"/>
                  </a:moveTo>
                  <a:lnTo>
                    <a:pt x="1715448" y="0"/>
                  </a:lnTo>
                  <a:lnTo>
                    <a:pt x="171544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4905803" y="3912619"/>
            <a:ext cx="2480181" cy="220339"/>
            <a:chOff x="0" y="0"/>
            <a:chExt cx="1715448" cy="152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715448" cy="152400"/>
            </a:xfrm>
            <a:custGeom>
              <a:avLst/>
              <a:gdLst/>
              <a:ahLst/>
              <a:cxnLst/>
              <a:rect l="l" t="t" r="r" b="b"/>
              <a:pathLst>
                <a:path w="1715448" h="152400">
                  <a:moveTo>
                    <a:pt x="0" y="0"/>
                  </a:moveTo>
                  <a:lnTo>
                    <a:pt x="1715448" y="0"/>
                  </a:lnTo>
                  <a:lnTo>
                    <a:pt x="171544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0" name="TextBox 50"/>
          <p:cNvSpPr txBox="1"/>
          <p:nvPr/>
        </p:nvSpPr>
        <p:spPr>
          <a:xfrm>
            <a:off x="5513532" y="3685604"/>
            <a:ext cx="2653680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Навчальних закладів для викладачів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70878" y="4672868"/>
            <a:ext cx="231561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Мереж/громадських організацій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5370878" y="4656088"/>
            <a:ext cx="2480181" cy="339956"/>
            <a:chOff x="0" y="0"/>
            <a:chExt cx="1715448" cy="23513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715448" cy="235135"/>
            </a:xfrm>
            <a:custGeom>
              <a:avLst/>
              <a:gdLst/>
              <a:ahLst/>
              <a:cxnLst/>
              <a:rect l="l" t="t" r="r" b="b"/>
              <a:pathLst>
                <a:path w="1715448" h="235135">
                  <a:moveTo>
                    <a:pt x="0" y="0"/>
                  </a:moveTo>
                  <a:lnTo>
                    <a:pt x="1715448" y="0"/>
                  </a:lnTo>
                  <a:lnTo>
                    <a:pt x="1715448" y="235135"/>
                  </a:lnTo>
                  <a:lnTo>
                    <a:pt x="0" y="23513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4" name="TextBox 54"/>
          <p:cNvSpPr txBox="1"/>
          <p:nvPr/>
        </p:nvSpPr>
        <p:spPr>
          <a:xfrm>
            <a:off x="5370878" y="4672868"/>
            <a:ext cx="231561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Мереж/громадських організацій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5288596" y="5080284"/>
            <a:ext cx="2480181" cy="339956"/>
            <a:chOff x="0" y="0"/>
            <a:chExt cx="1715448" cy="235135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715448" cy="235135"/>
            </a:xfrm>
            <a:custGeom>
              <a:avLst/>
              <a:gdLst/>
              <a:ahLst/>
              <a:cxnLst/>
              <a:rect l="l" t="t" r="r" b="b"/>
              <a:pathLst>
                <a:path w="1715448" h="235135">
                  <a:moveTo>
                    <a:pt x="0" y="0"/>
                  </a:moveTo>
                  <a:lnTo>
                    <a:pt x="1715448" y="0"/>
                  </a:lnTo>
                  <a:lnTo>
                    <a:pt x="1715448" y="235135"/>
                  </a:lnTo>
                  <a:lnTo>
                    <a:pt x="0" y="23513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4795830" y="5287626"/>
            <a:ext cx="2480181" cy="265228"/>
            <a:chOff x="0" y="0"/>
            <a:chExt cx="1715448" cy="18344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715448" cy="183448"/>
            </a:xfrm>
            <a:custGeom>
              <a:avLst/>
              <a:gdLst/>
              <a:ahLst/>
              <a:cxnLst/>
              <a:rect l="l" t="t" r="r" b="b"/>
              <a:pathLst>
                <a:path w="1715448" h="183448">
                  <a:moveTo>
                    <a:pt x="0" y="0"/>
                  </a:moveTo>
                  <a:lnTo>
                    <a:pt x="1715448" y="0"/>
                  </a:lnTo>
                  <a:lnTo>
                    <a:pt x="1715448" y="183448"/>
                  </a:lnTo>
                  <a:lnTo>
                    <a:pt x="0" y="1834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4905803" y="4859946"/>
            <a:ext cx="2480181" cy="220339"/>
            <a:chOff x="0" y="0"/>
            <a:chExt cx="1715448" cy="152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715448" cy="152400"/>
            </a:xfrm>
            <a:custGeom>
              <a:avLst/>
              <a:gdLst/>
              <a:ahLst/>
              <a:cxnLst/>
              <a:rect l="l" t="t" r="r" b="b"/>
              <a:pathLst>
                <a:path w="1715448" h="152400">
                  <a:moveTo>
                    <a:pt x="0" y="0"/>
                  </a:moveTo>
                  <a:lnTo>
                    <a:pt x="1715448" y="0"/>
                  </a:lnTo>
                  <a:lnTo>
                    <a:pt x="171544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1" name="TextBox 61"/>
          <p:cNvSpPr txBox="1"/>
          <p:nvPr/>
        </p:nvSpPr>
        <p:spPr>
          <a:xfrm>
            <a:off x="5288596" y="5072145"/>
            <a:ext cx="2020565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050">
                <a:solidFill>
                  <a:srgbClr val="737373"/>
                </a:solidFill>
                <a:latin typeface="Open Sans Bold"/>
              </a:rPr>
              <a:t>Ініціатив/програм щодо ОСР</a:t>
            </a:r>
          </a:p>
        </p:txBody>
      </p:sp>
    </p:spTree>
    <p:extLst>
      <p:ext uri="{BB962C8B-B14F-4D97-AF65-F5344CB8AC3E}">
        <p14:creationId xmlns:p14="http://schemas.microsoft.com/office/powerpoint/2010/main" val="14807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4350" y="1575942"/>
            <a:ext cx="5400690" cy="3636340"/>
            <a:chOff x="0" y="0"/>
            <a:chExt cx="2842508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42508" cy="1913890"/>
            </a:xfrm>
            <a:custGeom>
              <a:avLst/>
              <a:gdLst/>
              <a:ahLst/>
              <a:cxnLst/>
              <a:rect l="l" t="t" r="r" b="b"/>
              <a:pathLst>
                <a:path w="2842508" h="1913890">
                  <a:moveTo>
                    <a:pt x="0" y="0"/>
                  </a:moveTo>
                  <a:lnTo>
                    <a:pt x="2842508" y="0"/>
                  </a:lnTo>
                  <a:lnTo>
                    <a:pt x="284250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43000" y="1911196"/>
            <a:ext cx="2874615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Extra Bold"/>
              </a:rPr>
              <a:t>Внесок ОСР у досягнення ЦСР: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3000" y="2422106"/>
            <a:ext cx="5400690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Всі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заходи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щодо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ОСР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сприяють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досягненню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   ЦУР,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навіть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опосередковані</a:t>
            </a:r>
            <a:endParaRPr lang="en-US" sz="12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  2. ОСР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сприє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розумінню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та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підвишенню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обізнаності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про</a:t>
            </a:r>
            <a:endParaRPr lang="en-US" sz="12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   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сталий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розвиток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шляхом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взаємодії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поширення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засад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сталого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 </a:t>
            </a: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   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розвитку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освіті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. </a:t>
            </a: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</a:rPr>
              <a:t>   3. ОСР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сприяє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більш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глибокому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та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предметному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розумінню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ЦСР,      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шляхом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розкриття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їх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взаємозв'язку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та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залежності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одна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від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</a:rPr>
              <a:t>одної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64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4928" y="152706"/>
            <a:ext cx="8474145" cy="63556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5723" y="857250"/>
            <a:ext cx="8723350" cy="634524"/>
            <a:chOff x="0" y="0"/>
            <a:chExt cx="5901723" cy="4292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1723" cy="429283"/>
            </a:xfrm>
            <a:custGeom>
              <a:avLst/>
              <a:gdLst/>
              <a:ahLst/>
              <a:cxnLst/>
              <a:rect l="l" t="t" r="r" b="b"/>
              <a:pathLst>
                <a:path w="5901723" h="429283">
                  <a:moveTo>
                    <a:pt x="0" y="0"/>
                  </a:moveTo>
                  <a:lnTo>
                    <a:pt x="5901723" y="0"/>
                  </a:lnTo>
                  <a:lnTo>
                    <a:pt x="5901723" y="429283"/>
                  </a:lnTo>
                  <a:lnTo>
                    <a:pt x="0" y="42928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4350" y="5127684"/>
            <a:ext cx="3630617" cy="660819"/>
            <a:chOff x="0" y="0"/>
            <a:chExt cx="2182453" cy="397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2453" cy="397234"/>
            </a:xfrm>
            <a:custGeom>
              <a:avLst/>
              <a:gdLst/>
              <a:ahLst/>
              <a:cxnLst/>
              <a:rect l="l" t="t" r="r" b="b"/>
              <a:pathLst>
                <a:path w="2182453" h="397234">
                  <a:moveTo>
                    <a:pt x="0" y="0"/>
                  </a:moveTo>
                  <a:lnTo>
                    <a:pt x="2182453" y="0"/>
                  </a:lnTo>
                  <a:lnTo>
                    <a:pt x="2182453" y="397234"/>
                  </a:lnTo>
                  <a:lnTo>
                    <a:pt x="0" y="397234"/>
                  </a:lnTo>
                  <a:close/>
                </a:path>
              </a:pathLst>
            </a:custGeom>
            <a:solidFill>
              <a:srgbClr val="6EA8B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447398" y="3806911"/>
            <a:ext cx="4487101" cy="1136233"/>
            <a:chOff x="0" y="0"/>
            <a:chExt cx="3035718" cy="768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35718" cy="768710"/>
            </a:xfrm>
            <a:custGeom>
              <a:avLst/>
              <a:gdLst/>
              <a:ahLst/>
              <a:cxnLst/>
              <a:rect l="l" t="t" r="r" b="b"/>
              <a:pathLst>
                <a:path w="3035718" h="768710">
                  <a:moveTo>
                    <a:pt x="0" y="0"/>
                  </a:moveTo>
                  <a:lnTo>
                    <a:pt x="3035718" y="0"/>
                  </a:lnTo>
                  <a:lnTo>
                    <a:pt x="3035718" y="768710"/>
                  </a:lnTo>
                  <a:lnTo>
                    <a:pt x="0" y="7687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37046" y="1025763"/>
            <a:ext cx="391194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F63A8"/>
                </a:solidFill>
                <a:latin typeface="Open Sans Bold"/>
              </a:rPr>
              <a:t>1.Щомісячна серія онлайн-семінарів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046" y="5244734"/>
            <a:ext cx="360792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Open Sans Bold"/>
              </a:rPr>
              <a:t>Четвер, 12 листопада 14: 00-15: 00 (CET)</a:t>
            </a:r>
          </a:p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Open Sans Bold"/>
              </a:rPr>
              <a:t>Молодь, ОСР та стійкість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81502" y="941864"/>
            <a:ext cx="436249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F63A8"/>
                </a:solidFill>
                <a:latin typeface="Open Sans Bold"/>
              </a:rPr>
              <a:t>2. Онлайн - регіональні заходи, Дорожня карта впровадження ОСР на 2030 рік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72000" y="3778336"/>
            <a:ext cx="436249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F63A8"/>
                </a:solidFill>
                <a:latin typeface="Open Sans Bold"/>
              </a:rPr>
              <a:t>Регіональні презентації Європи та Північної Америки</a:t>
            </a:r>
          </a:p>
          <a:p>
            <a:pPr>
              <a:lnSpc>
                <a:spcPts val="1960"/>
              </a:lnSpc>
            </a:pPr>
            <a:r>
              <a:rPr lang="en-US" sz="1400">
                <a:solidFill>
                  <a:srgbClr val="FF1616"/>
                </a:solidFill>
                <a:latin typeface="Open Sans Bold"/>
              </a:rPr>
              <a:t>Вівторок, 1 грудня 15:00 - 16:15 (CET)</a:t>
            </a:r>
          </a:p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Bold"/>
              </a:rPr>
              <a:t>Реєстрація відкрита! </a:t>
            </a:r>
          </a:p>
          <a:p>
            <a:pPr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0007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85968" y="2065506"/>
            <a:ext cx="404368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</a:rPr>
              <a:t>Тритижневий онлайн-курс з управління біосферними заповідниками та іншими відведеними територіями буде поєднувати самостійне навчання та щотижневі зустрічі в прямому ефірі).</a:t>
            </a:r>
          </a:p>
          <a:p>
            <a:pPr algn="just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</a:rPr>
              <a:t>30 листопада - 20 грудня 2020 року.</a:t>
            </a:r>
          </a:p>
          <a:p>
            <a:pPr algn="just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84" r="184"/>
          <a:stretch>
            <a:fillRect/>
          </a:stretch>
        </p:blipFill>
        <p:spPr>
          <a:xfrm>
            <a:off x="44187" y="887301"/>
            <a:ext cx="4527814" cy="30297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50504" y="1042035"/>
            <a:ext cx="430135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Open Sans Extra Bold"/>
              </a:rPr>
              <a:t>ASTEROUSIA HYBRID UNIVERSITY </a:t>
            </a: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Open Sans Extra Bold"/>
              </a:rPr>
              <a:t>(Гібридний університет Астерусії 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9440" y="4099373"/>
            <a:ext cx="8178653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endParaRPr sz="900">
              <a:solidFill>
                <a:prstClr val="black"/>
              </a:solidFill>
            </a:endParaRPr>
          </a:p>
          <a:p>
            <a:pPr algn="just">
              <a:lnSpc>
                <a:spcPts val="2240"/>
              </a:lnSpc>
            </a:pPr>
            <a:endParaRPr sz="900">
              <a:solidFill>
                <a:prstClr val="black"/>
              </a:solidFill>
            </a:endParaRPr>
          </a:p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FF1616"/>
                </a:solidFill>
                <a:latin typeface="Open Sans Bold"/>
              </a:rPr>
              <a:t>Детальніше: https://medies.net/project/asterousia-hybrid-university/ </a:t>
            </a:r>
          </a:p>
          <a:p>
            <a:pPr algn="just">
              <a:lnSpc>
                <a:spcPts val="2240"/>
              </a:lnSpc>
            </a:pPr>
            <a:endParaRPr lang="en-US" sz="1600">
              <a:solidFill>
                <a:srgbClr val="FF1616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3186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971" r="346"/>
          <a:stretch>
            <a:fillRect/>
          </a:stretch>
        </p:blipFill>
        <p:spPr>
          <a:xfrm>
            <a:off x="-31882" y="1509999"/>
            <a:ext cx="9175882" cy="4490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0426" y="1582177"/>
            <a:ext cx="1529671" cy="13415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1013292"/>
            <a:ext cx="9144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FFFFFF"/>
                </a:solidFill>
                <a:latin typeface="Open Sans Extra Bold"/>
              </a:rPr>
              <a:t>ОСВІТА В ІНТЕРЕСАХ СТАЛОГО РОЗВИТКУ</a:t>
            </a:r>
          </a:p>
        </p:txBody>
      </p:sp>
    </p:spTree>
    <p:extLst>
      <p:ext uri="{BB962C8B-B14F-4D97-AF65-F5344CB8AC3E}">
        <p14:creationId xmlns:p14="http://schemas.microsoft.com/office/powerpoint/2010/main" val="114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Дякую за увагу!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4869160"/>
            <a:ext cx="3826768" cy="11807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400" b="1" dirty="0" smtClean="0"/>
              <a:t>Питання?</a:t>
            </a:r>
            <a:endParaRPr lang="uk-UA" sz="4400" b="1" dirty="0"/>
          </a:p>
        </p:txBody>
      </p:sp>
      <p:pic>
        <p:nvPicPr>
          <p:cNvPr id="1026" name="Picture 2" descr="ÐÐ°ÑÑÐ¸Ð½ÐºÐ¸ Ð¿Ð¾ Ð·Ð°Ð¿ÑÐ¾ÑÑ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4" y="1821592"/>
            <a:ext cx="3987527" cy="26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2578298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336600"/>
                </a:solidFill>
                <a:latin typeface="Calibri" pitchFamily="34" charset="0"/>
              </a:rPr>
              <a:t>Вуглецевий слід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> – </a:t>
            </a:r>
            <a:r>
              <a:rPr lang="uk-UA" sz="2800" dirty="0" smtClean="0">
                <a:solidFill>
                  <a:srgbClr val="336600"/>
                </a:solidFill>
              </a:rPr>
              <a:t>сукупність викидів усіх парникових газів, які утворились (прямо та опосередковано) внаслідок діяльності окремої людини, організації, міста, країни тощо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/>
            </a:r>
            <a:br>
              <a:rPr lang="uk-UA" sz="2800" dirty="0">
                <a:solidFill>
                  <a:srgbClr val="336600"/>
                </a:solidFill>
                <a:latin typeface="Calibri" pitchFamily="34" charset="0"/>
              </a:rPr>
            </a:br>
            <a:r>
              <a:rPr lang="vi-VN" sz="2800" b="1" dirty="0" smtClean="0">
                <a:solidFill>
                  <a:srgbClr val="336600"/>
                </a:solidFill>
                <a:latin typeface="Calibri" pitchFamily="34" charset="0"/>
              </a:rPr>
              <a:t>Екологічний слід</a:t>
            </a:r>
            <a:r>
              <a:rPr lang="en-US" sz="2800" dirty="0">
                <a:solidFill>
                  <a:srgbClr val="336600"/>
                </a:solidFill>
                <a:latin typeface="Calibri" pitchFamily="34" charset="0"/>
              </a:rPr>
              <a:t> 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> – </a:t>
            </a:r>
            <a:r>
              <a:rPr lang="vi-VN" sz="2800" dirty="0" smtClean="0">
                <a:solidFill>
                  <a:srgbClr val="336600"/>
                </a:solidFill>
                <a:latin typeface="Calibri" pitchFamily="34" charset="0"/>
              </a:rPr>
              <a:t>міра </a:t>
            </a:r>
            <a:r>
              <a:rPr lang="vi-VN" sz="2800" dirty="0">
                <a:solidFill>
                  <a:srgbClr val="336600"/>
                </a:solidFill>
                <a:latin typeface="Calibri" pitchFamily="34" charset="0"/>
              </a:rPr>
              <a:t>потреб людини в екосистемах </a:t>
            </a:r>
            <a:r>
              <a:rPr lang="vi-VN" sz="2800" dirty="0" smtClean="0">
                <a:solidFill>
                  <a:srgbClr val="336600"/>
                </a:solidFill>
                <a:latin typeface="Calibri" pitchFamily="34" charset="0"/>
              </a:rPr>
              <a:t>планети</a:t>
            </a:r>
            <a:endParaRPr lang="uk-UA" sz="2800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5"/>
          <a:stretch/>
        </p:blipFill>
        <p:spPr bwMode="auto">
          <a:xfrm>
            <a:off x="2223041" y="3068960"/>
            <a:ext cx="4941247" cy="359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8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mozok.click/uploads/osnovy-zdorovia-9-gushina/osnovy-zdorovia-9-gushina-1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 bwMode="auto">
          <a:xfrm>
            <a:off x="1258144" y="1196752"/>
            <a:ext cx="7344816" cy="55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336600"/>
                </a:solidFill>
              </a:rPr>
              <a:t>Складові сталого розвитку</a:t>
            </a:r>
            <a:endParaRPr lang="uk-UA" sz="4000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35822" y="1916752"/>
            <a:ext cx="8799912" cy="4768014"/>
            <a:chOff x="196198" y="749058"/>
            <a:chExt cx="8799912" cy="476801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21760" y="749058"/>
              <a:ext cx="8774350" cy="1464446"/>
              <a:chOff x="230398" y="727012"/>
              <a:chExt cx="8774350" cy="1464446"/>
            </a:xfrm>
          </p:grpSpPr>
          <p:pic>
            <p:nvPicPr>
              <p:cNvPr id="7172" name="Picture 4" descr="Ð¤Ð°Ð¹Ð»:SDG 1 (Ukrainian)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98" y="727012"/>
                <a:ext cx="1440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500" y="739012"/>
                <a:ext cx="1440000" cy="142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416" y="74905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5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414" y="74905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6414" y="751458"/>
                <a:ext cx="1440000" cy="1437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8" name="Picture 10" descr="Ð¤Ð°Ð¹Ð»:SDG 6 (Ukrainian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4748" y="751458"/>
                <a:ext cx="1440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196198" y="2418488"/>
              <a:ext cx="8721914" cy="1442400"/>
              <a:chOff x="274500" y="2420888"/>
              <a:chExt cx="8721914" cy="1442400"/>
            </a:xfrm>
          </p:grpSpPr>
          <p:pic>
            <p:nvPicPr>
              <p:cNvPr id="7179" name="Picture 1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500" y="242088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0" name="Picture 1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4416" y="2423288"/>
                <a:ext cx="1440000" cy="1437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1" name="Picture 1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6414" y="242328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2" name="Picture 1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414" y="242328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3" name="Picture 1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748" y="2425688"/>
                <a:ext cx="1440000" cy="1437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4" name="Picture 16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6414" y="2420888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198810" y="4065240"/>
              <a:ext cx="8788966" cy="1451832"/>
              <a:chOff x="198810" y="4065240"/>
              <a:chExt cx="8788966" cy="1451832"/>
            </a:xfrm>
          </p:grpSpPr>
          <p:pic>
            <p:nvPicPr>
              <p:cNvPr id="7185" name="Picture 1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810" y="4077072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6" name="Picture 1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6114" y="4077072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7" name="Picture 19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8112" y="4077072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8" name="Picture 20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776" y="4077072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9" name="Picture 21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3046" y="4077072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0" name="Picture 2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7776" y="4065240"/>
                <a:ext cx="1440000" cy="144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336600"/>
                </a:solidFill>
              </a:rPr>
              <a:t>Цілі сталого розвитку</a:t>
            </a:r>
            <a:endParaRPr lang="uk-UA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336600"/>
                </a:solidFill>
              </a:rPr>
              <a:t>Освіта для сталого розвитку </a:t>
            </a:r>
            <a:endParaRPr lang="uk-UA" b="1" dirty="0">
              <a:solidFill>
                <a:srgbClr val="33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b="1" dirty="0">
                <a:solidFill>
                  <a:srgbClr val="336600"/>
                </a:solidFill>
              </a:rPr>
              <a:t>Навчання протягом усього життя</a:t>
            </a:r>
            <a:endParaRPr lang="ru-RU" b="1" dirty="0">
              <a:solidFill>
                <a:srgbClr val="336600"/>
              </a:solidFill>
            </a:endParaRPr>
          </a:p>
          <a:p>
            <a:pPr lvl="0"/>
            <a:r>
              <a:rPr lang="uk-UA" b="1" dirty="0">
                <a:solidFill>
                  <a:srgbClr val="336600"/>
                </a:solidFill>
              </a:rPr>
              <a:t>Інтерактивне, цілісне та трансформаційне навчання</a:t>
            </a:r>
            <a:endParaRPr lang="ru-RU" b="1" dirty="0">
              <a:solidFill>
                <a:srgbClr val="336600"/>
              </a:solidFill>
            </a:endParaRPr>
          </a:p>
          <a:p>
            <a:pPr lvl="0"/>
            <a:r>
              <a:rPr lang="uk-UA" b="1" dirty="0">
                <a:solidFill>
                  <a:srgbClr val="336600"/>
                </a:solidFill>
              </a:rPr>
              <a:t>Навчання, що формує відповідальне та стале суспільство</a:t>
            </a:r>
            <a:endParaRPr lang="ru-RU" b="1" dirty="0">
              <a:solidFill>
                <a:srgbClr val="336600"/>
              </a:solidFill>
            </a:endParaRPr>
          </a:p>
          <a:p>
            <a:pPr lvl="0"/>
            <a:r>
              <a:rPr lang="uk-UA" b="1" dirty="0">
                <a:solidFill>
                  <a:srgbClr val="336600"/>
                </a:solidFill>
              </a:rPr>
              <a:t>Забезпечує екологічну цілісність, економічну життєздатність та справедливе суспільство для нинішнього і майбутніх поколінь</a:t>
            </a:r>
            <a:endParaRPr lang="ru-RU" b="1" dirty="0">
              <a:solidFill>
                <a:srgbClr val="336600"/>
              </a:solidFill>
            </a:endParaRPr>
          </a:p>
          <a:p>
            <a:pPr lvl="0"/>
            <a:r>
              <a:rPr lang="uk-UA" b="1" dirty="0">
                <a:solidFill>
                  <a:srgbClr val="336600"/>
                </a:solidFill>
              </a:rPr>
              <a:t>Підтримує культурне різноманіття</a:t>
            </a:r>
            <a:endParaRPr lang="ru-RU" b="1" dirty="0">
              <a:solidFill>
                <a:srgbClr val="336600"/>
              </a:solidFill>
            </a:endParaRPr>
          </a:p>
          <a:p>
            <a:pPr lvl="0"/>
            <a:r>
              <a:rPr lang="uk-UA" b="1" dirty="0">
                <a:solidFill>
                  <a:srgbClr val="336600"/>
                </a:solidFill>
              </a:rPr>
              <a:t>Сприяє створенню більш справедливого, мирного, толерантного, всеохоплюючого, безпечного і сталого </a:t>
            </a:r>
            <a:r>
              <a:rPr lang="uk-UA" b="1" dirty="0" smtClean="0">
                <a:solidFill>
                  <a:srgbClr val="336600"/>
                </a:solidFill>
              </a:rPr>
              <a:t>світу</a:t>
            </a:r>
            <a:endParaRPr lang="ru-RU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4"/>
          <p:cNvSpPr>
            <a:spLocks noGrp="1"/>
          </p:cNvSpPr>
          <p:nvPr>
            <p:ph type="ctrTitle"/>
          </p:nvPr>
        </p:nvSpPr>
        <p:spPr>
          <a:xfrm>
            <a:off x="625475" y="3148992"/>
            <a:ext cx="8207375" cy="2656495"/>
          </a:xfrm>
        </p:spPr>
        <p:txBody>
          <a:bodyPr/>
          <a:lstStyle/>
          <a:p>
            <a:r>
              <a:rPr lang="uk-UA" b="1" dirty="0" smtClean="0">
                <a:solidFill>
                  <a:srgbClr val="009900"/>
                </a:solidFill>
              </a:rPr>
              <a:t>Партнерська мережа «Освіта в інтересах сталого розвитку»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A5850-9C00-4713-B765-364F534BBE4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205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50673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3" y="1772816"/>
            <a:ext cx="2520000" cy="16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9900"/>
                </a:solidFill>
              </a:rPr>
              <a:t>Мета </a:t>
            </a:r>
            <a:r>
              <a:rPr lang="ru-RU" sz="3200" b="1" dirty="0" err="1" smtClean="0">
                <a:solidFill>
                  <a:srgbClr val="009900"/>
                </a:solidFill>
              </a:rPr>
              <a:t>Партнерської</a:t>
            </a:r>
            <a:r>
              <a:rPr lang="ru-RU" sz="3200" b="1" dirty="0" smtClean="0">
                <a:solidFill>
                  <a:srgbClr val="009900"/>
                </a:solidFill>
              </a:rPr>
              <a:t> </a:t>
            </a:r>
            <a:r>
              <a:rPr lang="ru-RU" sz="3200" b="1" dirty="0" err="1" smtClean="0">
                <a:solidFill>
                  <a:srgbClr val="009900"/>
                </a:solidFill>
              </a:rPr>
              <a:t>мережі</a:t>
            </a:r>
            <a:r>
              <a:rPr lang="ru-RU" sz="3200" b="1" dirty="0" smtClean="0">
                <a:solidFill>
                  <a:srgbClr val="009900"/>
                </a:solidFill>
              </a:rPr>
              <a:t> «</a:t>
            </a:r>
            <a:r>
              <a:rPr lang="ru-RU" sz="3200" b="1" dirty="0" err="1" smtClean="0">
                <a:solidFill>
                  <a:srgbClr val="009900"/>
                </a:solidFill>
              </a:rPr>
              <a:t>Освіта</a:t>
            </a:r>
            <a:r>
              <a:rPr lang="ru-RU" sz="3200" b="1" dirty="0" smtClean="0">
                <a:solidFill>
                  <a:srgbClr val="009900"/>
                </a:solidFill>
              </a:rPr>
              <a:t> для </a:t>
            </a:r>
            <a:r>
              <a:rPr lang="ru-RU" sz="3200" b="1" dirty="0" err="1" smtClean="0">
                <a:solidFill>
                  <a:srgbClr val="009900"/>
                </a:solidFill>
              </a:rPr>
              <a:t>сталого</a:t>
            </a:r>
            <a:r>
              <a:rPr lang="ru-RU" sz="3200" b="1" dirty="0" smtClean="0">
                <a:solidFill>
                  <a:srgbClr val="009900"/>
                </a:solidFill>
              </a:rPr>
              <a:t> </a:t>
            </a:r>
            <a:r>
              <a:rPr lang="ru-RU" sz="3200" b="1" dirty="0" err="1" smtClean="0">
                <a:solidFill>
                  <a:srgbClr val="009900"/>
                </a:solidFill>
              </a:rPr>
              <a:t>розвитку</a:t>
            </a:r>
            <a:r>
              <a:rPr lang="ru-RU" sz="3200" b="1" dirty="0" smtClean="0">
                <a:solidFill>
                  <a:srgbClr val="009900"/>
                </a:solidFill>
              </a:rPr>
              <a:t> в </a:t>
            </a:r>
            <a:r>
              <a:rPr lang="ru-RU" sz="3200" b="1" dirty="0" err="1" smtClean="0">
                <a:solidFill>
                  <a:srgbClr val="009900"/>
                </a:solidFill>
              </a:rPr>
              <a:t>Україні</a:t>
            </a:r>
            <a:r>
              <a:rPr lang="ru-RU" sz="3200" b="1" dirty="0" smtClean="0">
                <a:solidFill>
                  <a:srgbClr val="009900"/>
                </a:solidFill>
              </a:rPr>
              <a:t>»</a:t>
            </a:r>
            <a:endParaRPr lang="ru-RU" sz="3200" dirty="0" smtClean="0">
              <a:solidFill>
                <a:srgbClr val="0099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389891"/>
              </p:ext>
            </p:extLst>
          </p:nvPr>
        </p:nvGraphicFramePr>
        <p:xfrm>
          <a:off x="457200" y="1600200"/>
          <a:ext cx="8229600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50598-2AB9-4F22-9BD7-C2137D1EFED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1277</Words>
  <Application>Microsoft Office PowerPoint</Application>
  <PresentationFormat>On-screen Show (4:3)</PresentationFormat>
  <Paragraphs>166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Courier New</vt:lpstr>
      <vt:lpstr>Open Sans</vt:lpstr>
      <vt:lpstr>Open Sans Bold</vt:lpstr>
      <vt:lpstr>Open Sans Extra Bold</vt:lpstr>
      <vt:lpstr>Тема Office</vt:lpstr>
      <vt:lpstr>Office Theme</vt:lpstr>
      <vt:lpstr>Кращі практики освіти для сталого розвитку: зміни клімату та енергоефективні рішення</vt:lpstr>
      <vt:lpstr>10 індикаторів зміни клімату</vt:lpstr>
      <vt:lpstr>Хто піддається ризику зміни клімату?</vt:lpstr>
      <vt:lpstr>Вуглецевий слід – сукупність викидів усіх парникових газів, які утворились (прямо та опосередковано) внаслідок діяльності окремої людини, організації, міста, країни тощо Екологічний слід  – міра потреб людини в екосистемах планети</vt:lpstr>
      <vt:lpstr>Складові сталого розвитку</vt:lpstr>
      <vt:lpstr>Цілі сталого розвитку</vt:lpstr>
      <vt:lpstr>Освіта для сталого розвитку </vt:lpstr>
      <vt:lpstr>Партнерська мережа «Освіта в інтересах сталого розвитку»</vt:lpstr>
      <vt:lpstr>Мета Партнерської мережі «Освіта для сталого розвитку в Україні»</vt:lpstr>
      <vt:lpstr>Платформа «Освіта в інтересах сталого розвитку в Україні» http://www.ecoosvita.org.ua </vt:lpstr>
      <vt:lpstr>Сторінка в соцмережах Партнерської мережі «Освіта в інтересах сталого розвитку»: https://www.facebook.com/ecoosvita.org.ua/ </vt:lpstr>
      <vt:lpstr>Запрошуємо до участі у Всеукраїнському конкурсі відеоробіт «Життя без сміття» https://wasteno.org.ua </vt:lpstr>
      <vt:lpstr>Платформа дистанційного навчання</vt:lpstr>
      <vt:lpstr>Доступні курси</vt:lpstr>
      <vt:lpstr>PowerPoint Presentation</vt:lpstr>
      <vt:lpstr>PowerPoint Presentation</vt:lpstr>
      <vt:lpstr>Після кожного курсу – підсумковий тест, у разі успішної здачі якого учасники отримують сертифікат</vt:lpstr>
      <vt:lpstr>Для проходження курсів та  отримання сертифікатів:  1. Зайти на головну сторінку http://ecoacademy.org.ua/  2. Зареєструватися Верхній правий кут, графа “Реєстрація”   3. Увійти під своїм іменем та паролем Верхній правий кут, графа «Увійти»  4. У розділі «КУРСИ» обрати потрібний курс  В разі запитань прохання звертатися  за адресою: osvita_development@ukr.net </vt:lpstr>
      <vt:lpstr>Екологічні ігри</vt:lpstr>
      <vt:lpstr>PowerPoint Presentation</vt:lpstr>
      <vt:lpstr>Гра на тему екологічного стилю життя у місті</vt:lpstr>
      <vt:lpstr>Настільна рольова гра “Keep cool” (з англ. “Не гарячкуй!“) з міжнародних кліматичних переговорів, розробленої у Потсдамському інституті досліджень впливів клімату (Німеччина) у 2004</vt:lpstr>
      <vt:lpstr>Збірник ігор з теми зміни клімату «Граючи, змінимо світ»</vt:lpstr>
      <vt:lpstr>Глобальні молодіжні ініціативи щодо захисту довкілля</vt:lpstr>
      <vt:lpstr>Чому важливо розвивати молодь?</vt:lpstr>
      <vt:lpstr>Програма малих грантів Глобального екологічного фонду</vt:lpstr>
      <vt:lpstr>ЕКО-ЮНЕСКО (ECO-UNESCO) http://www.ecounesco.ie </vt:lpstr>
      <vt:lpstr>Молодь та навколишнє середовище Європи (Youth and Environment Europe, YEE) http://www.yeenet.eu </vt:lpstr>
      <vt:lpstr>Європейський молодіжний форум (The European Youth Forum, YFJ) http://www.youthforum.org </vt:lpstr>
      <vt:lpstr>Волонтери ООН http://www.un.org.ua/ua/informatsiinyi-tsentr/oon-ta-molod/3664-un-volunteers або https://www.unv.org/ </vt:lpstr>
      <vt:lpstr>Конвенція ООН про зміну клімату та участь молоді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Кращі практики для сталого розвитку: зміни клімату та енергоефективність</dc:title>
  <dc:creator>Олена</dc:creator>
  <cp:lastModifiedBy>HP Inc.</cp:lastModifiedBy>
  <cp:revision>52</cp:revision>
  <cp:lastPrinted>2020-10-20T15:22:12Z</cp:lastPrinted>
  <dcterms:created xsi:type="dcterms:W3CDTF">2019-02-09T13:48:04Z</dcterms:created>
  <dcterms:modified xsi:type="dcterms:W3CDTF">2020-10-21T09:08:06Z</dcterms:modified>
</cp:coreProperties>
</file>